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8" r:id="rId5"/>
    <p:sldId id="259" r:id="rId6"/>
    <p:sldId id="260" r:id="rId7"/>
    <p:sldId id="273" r:id="rId8"/>
    <p:sldId id="261" r:id="rId9"/>
    <p:sldId id="262" r:id="rId10"/>
    <p:sldId id="263" r:id="rId11"/>
    <p:sldId id="264" r:id="rId12"/>
    <p:sldId id="265" r:id="rId13"/>
    <p:sldId id="267"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7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FAEF40-9CA8-4798-80A9-D69C9B71A462}"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235828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FAEF40-9CA8-4798-80A9-D69C9B71A462}"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3356779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FAEF40-9CA8-4798-80A9-D69C9B71A462}"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D46EE3-DF68-4575-8CE2-BF4DD66234B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33024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4FAEF40-9CA8-4798-80A9-D69C9B71A462}"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1766927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4FAEF40-9CA8-4798-80A9-D69C9B71A462}"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D46EE3-DF68-4575-8CE2-BF4DD66234B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9197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4FAEF40-9CA8-4798-80A9-D69C9B71A462}"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1800147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FAEF40-9CA8-4798-80A9-D69C9B71A462}"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2631216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FAEF40-9CA8-4798-80A9-D69C9B71A462}"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2590089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FAEF40-9CA8-4798-80A9-D69C9B71A462}"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399394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FAEF40-9CA8-4798-80A9-D69C9B71A462}"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675637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FAEF40-9CA8-4798-80A9-D69C9B71A462}"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24884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FAEF40-9CA8-4798-80A9-D69C9B71A462}" type="datetimeFigureOut">
              <a:rPr lang="en-US" smtClean="0"/>
              <a:t>6/13/2021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2195359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FAEF40-9CA8-4798-80A9-D69C9B71A462}" type="datetimeFigureOut">
              <a:rPr lang="en-US" smtClean="0"/>
              <a:t>6/13/2021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674744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AEF40-9CA8-4798-80A9-D69C9B71A462}" type="datetimeFigureOut">
              <a:rPr lang="en-US" smtClean="0"/>
              <a:t>6/13/2021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197078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4FAEF40-9CA8-4798-80A9-D69C9B71A462}"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4142356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4FAEF40-9CA8-4798-80A9-D69C9B71A462}"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D46EE3-DF68-4575-8CE2-BF4DD66234B8}" type="slidenum">
              <a:rPr lang="en-US" smtClean="0"/>
              <a:t>‹#›</a:t>
            </a:fld>
            <a:endParaRPr lang="en-US"/>
          </a:p>
        </p:txBody>
      </p:sp>
    </p:spTree>
    <p:extLst>
      <p:ext uri="{BB962C8B-B14F-4D97-AF65-F5344CB8AC3E}">
        <p14:creationId xmlns:p14="http://schemas.microsoft.com/office/powerpoint/2010/main" val="4035796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4FAEF40-9CA8-4798-80A9-D69C9B71A462}" type="datetimeFigureOut">
              <a:rPr lang="en-US" smtClean="0"/>
              <a:t>6/13/2021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DD46EE3-DF68-4575-8CE2-BF4DD66234B8}" type="slidenum">
              <a:rPr lang="en-US" smtClean="0"/>
              <a:t>‹#›</a:t>
            </a:fld>
            <a:endParaRPr lang="en-US"/>
          </a:p>
        </p:txBody>
      </p:sp>
    </p:spTree>
    <p:extLst>
      <p:ext uri="{BB962C8B-B14F-4D97-AF65-F5344CB8AC3E}">
        <p14:creationId xmlns:p14="http://schemas.microsoft.com/office/powerpoint/2010/main" val="3413637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295144"/>
            <a:ext cx="8915399" cy="2482237"/>
          </a:xfrm>
        </p:spPr>
        <p:txBody>
          <a:bodyPr>
            <a:normAutofit fontScale="90000"/>
          </a:bodyPr>
          <a:lstStyle/>
          <a:p>
            <a:r>
              <a:rPr lang="ar-IQ" sz="6000" b="1" dirty="0">
                <a:latin typeface="Arabic Typesetting" panose="03020402040406030203" pitchFamily="66" charset="-78"/>
                <a:cs typeface="Arabic Typesetting" panose="03020402040406030203" pitchFamily="66" charset="-78"/>
              </a:rPr>
              <a:t>الصحــــة </a:t>
            </a:r>
            <a:r>
              <a:rPr lang="ar-IQ" sz="6000" b="1" dirty="0" smtClean="0">
                <a:latin typeface="Arabic Typesetting" panose="03020402040406030203" pitchFamily="66" charset="-78"/>
                <a:cs typeface="Arabic Typesetting" panose="03020402040406030203" pitchFamily="66" charset="-78"/>
              </a:rPr>
              <a:t>النفسيـــــة</a:t>
            </a:r>
            <a:r>
              <a:rPr lang="ar-IQ" b="1" dirty="0" smtClean="0">
                <a:latin typeface="Arabic Typesetting" panose="03020402040406030203" pitchFamily="66" charset="-78"/>
                <a:cs typeface="Arabic Typesetting" panose="03020402040406030203" pitchFamily="66" charset="-78"/>
              </a:rPr>
              <a:t/>
            </a:r>
            <a:br>
              <a:rPr lang="ar-IQ" b="1" dirty="0" smtClean="0">
                <a:latin typeface="Arabic Typesetting" panose="03020402040406030203" pitchFamily="66" charset="-78"/>
                <a:cs typeface="Arabic Typesetting" panose="03020402040406030203" pitchFamily="66" charset="-78"/>
              </a:rPr>
            </a:br>
            <a:r>
              <a:rPr lang="ar-IQ" sz="6000" b="1" dirty="0">
                <a:latin typeface="Arabic Typesetting" panose="03020402040406030203" pitchFamily="66" charset="-78"/>
                <a:cs typeface="Arabic Typesetting" panose="03020402040406030203" pitchFamily="66" charset="-78"/>
              </a:rPr>
              <a:t>تحديد مصطلح السوي وغير </a:t>
            </a:r>
            <a:r>
              <a:rPr lang="ar-IQ" sz="6000" b="1" dirty="0" smtClean="0">
                <a:latin typeface="Arabic Typesetting" panose="03020402040406030203" pitchFamily="66" charset="-78"/>
                <a:cs typeface="Arabic Typesetting" panose="03020402040406030203" pitchFamily="66" charset="-78"/>
              </a:rPr>
              <a:t>السوي</a:t>
            </a:r>
            <a:br>
              <a:rPr lang="ar-IQ" sz="6000" b="1" dirty="0" smtClean="0">
                <a:latin typeface="Arabic Typesetting" panose="03020402040406030203" pitchFamily="66" charset="-78"/>
                <a:cs typeface="Arabic Typesetting" panose="03020402040406030203" pitchFamily="66" charset="-78"/>
              </a:rPr>
            </a:br>
            <a:r>
              <a:rPr lang="ar-IQ" sz="6000" b="1" dirty="0" smtClean="0">
                <a:latin typeface="Arabic Typesetting" panose="03020402040406030203" pitchFamily="66" charset="-78"/>
                <a:cs typeface="Arabic Typesetting" panose="03020402040406030203" pitchFamily="66" charset="-78"/>
              </a:rPr>
              <a:t>(السواء واللاسواء)</a:t>
            </a:r>
            <a:endParaRPr lang="en-US" sz="6000" dirty="0"/>
          </a:p>
        </p:txBody>
      </p:sp>
    </p:spTree>
    <p:extLst>
      <p:ext uri="{BB962C8B-B14F-4D97-AF65-F5344CB8AC3E}">
        <p14:creationId xmlns:p14="http://schemas.microsoft.com/office/powerpoint/2010/main" val="3041269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0218" y="1676400"/>
            <a:ext cx="8915400" cy="3777622"/>
          </a:xfrm>
        </p:spPr>
        <p:txBody>
          <a:bodyPr/>
          <a:lstStyle/>
          <a:p>
            <a:pPr marL="0" indent="0" algn="just" rtl="1">
              <a:buNone/>
            </a:pPr>
            <a:r>
              <a:rPr lang="ar-IQ" sz="3600" dirty="0" smtClean="0">
                <a:latin typeface="Arabic Typesetting" panose="03020402040406030203" pitchFamily="66" charset="-78"/>
                <a:cs typeface="Arabic Typesetting" panose="03020402040406030203" pitchFamily="66" charset="-78"/>
              </a:rPr>
              <a:t>علي: وبعدين؟</a:t>
            </a:r>
          </a:p>
          <a:p>
            <a:pPr marL="0" indent="0" algn="just" rtl="1">
              <a:buNone/>
            </a:pPr>
            <a:r>
              <a:rPr lang="ar-IQ" sz="3600" dirty="0">
                <a:latin typeface="Arabic Typesetting" panose="03020402040406030203" pitchFamily="66" charset="-78"/>
                <a:cs typeface="Arabic Typesetting" panose="03020402040406030203" pitchFamily="66" charset="-78"/>
              </a:rPr>
              <a:t>محمد: انتبه العلماء لاحقا إلى </a:t>
            </a:r>
            <a:r>
              <a:rPr lang="ar-IQ" sz="3600" dirty="0" smtClean="0">
                <a:latin typeface="Arabic Typesetting" panose="03020402040406030203" pitchFamily="66" charset="-78"/>
                <a:cs typeface="Arabic Typesetting" panose="03020402040406030203" pitchFamily="66" charset="-78"/>
              </a:rPr>
              <a:t>ان </a:t>
            </a:r>
            <a:r>
              <a:rPr lang="ar-IQ" sz="3600" dirty="0">
                <a:latin typeface="Arabic Typesetting" panose="03020402040406030203" pitchFamily="66" charset="-78"/>
                <a:cs typeface="Arabic Typesetting" panose="03020402040406030203" pitchFamily="66" charset="-78"/>
              </a:rPr>
              <a:t>كلمة </a:t>
            </a:r>
            <a:r>
              <a:rPr lang="ar-IQ" sz="3600" b="1" dirty="0">
                <a:solidFill>
                  <a:srgbClr val="FF0000"/>
                </a:solidFill>
                <a:latin typeface="Arabic Typesetting" panose="03020402040406030203" pitchFamily="66" charset="-78"/>
                <a:cs typeface="Arabic Typesetting" panose="03020402040406030203" pitchFamily="66" charset="-78"/>
              </a:rPr>
              <a:t>"تكيف" </a:t>
            </a:r>
            <a:r>
              <a:rPr lang="ar-IQ" sz="3600" dirty="0">
                <a:latin typeface="Arabic Typesetting" panose="03020402040406030203" pitchFamily="66" charset="-78"/>
                <a:cs typeface="Arabic Typesetting" panose="03020402040406030203" pitchFamily="66" charset="-78"/>
              </a:rPr>
              <a:t>تحمل الكثير من معاني </a:t>
            </a:r>
            <a:r>
              <a:rPr lang="ar-IQ" sz="3600" u="sng" dirty="0">
                <a:solidFill>
                  <a:srgbClr val="00B050"/>
                </a:solidFill>
                <a:latin typeface="Arabic Typesetting" panose="03020402040406030203" pitchFamily="66" charset="-78"/>
                <a:cs typeface="Arabic Typesetting" panose="03020402040406030203" pitchFamily="66" charset="-78"/>
              </a:rPr>
              <a:t>السلبية والعجز</a:t>
            </a:r>
            <a:r>
              <a:rPr lang="ar-IQ" sz="3600" dirty="0">
                <a:latin typeface="Arabic Typesetting" panose="03020402040406030203" pitchFamily="66" charset="-78"/>
                <a:cs typeface="Arabic Typesetting" panose="03020402040406030203" pitchFamily="66" charset="-78"/>
              </a:rPr>
              <a:t>، أو ما يصطلح على تسميته "</a:t>
            </a:r>
            <a:r>
              <a:rPr lang="ar-IQ" sz="3600" b="1" dirty="0">
                <a:solidFill>
                  <a:srgbClr val="FF0000"/>
                </a:solidFill>
                <a:latin typeface="Arabic Typesetting" panose="03020402040406030203" pitchFamily="66" charset="-78"/>
                <a:cs typeface="Arabic Typesetting" panose="03020402040406030203" pitchFamily="66" charset="-78"/>
              </a:rPr>
              <a:t>بالانصياع</a:t>
            </a:r>
            <a:r>
              <a:rPr lang="ar-IQ" sz="3600" dirty="0">
                <a:latin typeface="Arabic Typesetting" panose="03020402040406030203" pitchFamily="66" charset="-78"/>
                <a:cs typeface="Arabic Typesetting" panose="03020402040406030203" pitchFamily="66" charset="-78"/>
              </a:rPr>
              <a:t>" ويعني هذا المصطلح </a:t>
            </a:r>
            <a:endParaRPr lang="ar-IQ" sz="3600" dirty="0" smtClean="0">
              <a:latin typeface="Arabic Typesetting" panose="03020402040406030203" pitchFamily="66" charset="-78"/>
              <a:cs typeface="Arabic Typesetting" panose="03020402040406030203" pitchFamily="66" charset="-78"/>
            </a:endParaRPr>
          </a:p>
          <a:p>
            <a:pPr marL="0" indent="0" algn="ctr" rtl="1">
              <a:buNone/>
            </a:pPr>
            <a:r>
              <a:rPr lang="ar-IQ" sz="3600" u="sng" dirty="0" smtClean="0">
                <a:solidFill>
                  <a:srgbClr val="00B050"/>
                </a:solidFill>
                <a:latin typeface="Arabic Typesetting" panose="03020402040406030203" pitchFamily="66" charset="-78"/>
                <a:cs typeface="Arabic Typesetting" panose="03020402040406030203" pitchFamily="66" charset="-78"/>
              </a:rPr>
              <a:t>مسايرة </a:t>
            </a:r>
            <a:r>
              <a:rPr lang="ar-IQ" sz="3600" u="sng" dirty="0">
                <a:solidFill>
                  <a:srgbClr val="00B050"/>
                </a:solidFill>
                <a:latin typeface="Arabic Typesetting" panose="03020402040406030203" pitchFamily="66" charset="-78"/>
                <a:cs typeface="Arabic Typesetting" panose="03020402040406030203" pitchFamily="66" charset="-78"/>
              </a:rPr>
              <a:t>ما يفكر به ويفعله الآخرون في المجتمع بدون معارضة</a:t>
            </a:r>
            <a:r>
              <a:rPr lang="ar-IQ" sz="3600" dirty="0">
                <a:latin typeface="Arabic Typesetting" panose="03020402040406030203" pitchFamily="66" charset="-78"/>
                <a:cs typeface="Arabic Typesetting" panose="03020402040406030203" pitchFamily="66" charset="-78"/>
              </a:rPr>
              <a:t>. </a:t>
            </a:r>
            <a:endParaRPr lang="ar-IQ" sz="3600" dirty="0" smtClean="0">
              <a:latin typeface="Arabic Typesetting" panose="03020402040406030203" pitchFamily="66" charset="-78"/>
              <a:cs typeface="Arabic Typesetting" panose="03020402040406030203" pitchFamily="66" charset="-78"/>
            </a:endParaRPr>
          </a:p>
          <a:p>
            <a:pPr marL="0" indent="0" algn="just" rtl="1">
              <a:buNone/>
            </a:pPr>
            <a:r>
              <a:rPr lang="ar-IQ" sz="3600" dirty="0" smtClean="0">
                <a:latin typeface="Arabic Typesetting" panose="03020402040406030203" pitchFamily="66" charset="-78"/>
                <a:cs typeface="Arabic Typesetting" panose="03020402040406030203" pitchFamily="66" charset="-78"/>
              </a:rPr>
              <a:t>لذلك </a:t>
            </a:r>
            <a:r>
              <a:rPr lang="ar-IQ" sz="3600" dirty="0">
                <a:latin typeface="Arabic Typesetting" panose="03020402040406030203" pitchFamily="66" charset="-78"/>
                <a:cs typeface="Arabic Typesetting" panose="03020402040406030203" pitchFamily="66" charset="-78"/>
              </a:rPr>
              <a:t>بدأ العلماء بمحاولة البحث عن معايير جديدة غير التكيف. </a:t>
            </a:r>
          </a:p>
          <a:p>
            <a:pPr marL="0" indent="0" algn="r" rtl="1">
              <a:buNone/>
            </a:pPr>
            <a:endParaRPr lang="en-US" dirty="0"/>
          </a:p>
        </p:txBody>
      </p:sp>
    </p:spTree>
    <p:extLst>
      <p:ext uri="{BB962C8B-B14F-4D97-AF65-F5344CB8AC3E}">
        <p14:creationId xmlns:p14="http://schemas.microsoft.com/office/powerpoint/2010/main" val="2217542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1225" y="1130710"/>
            <a:ext cx="8915400" cy="3777622"/>
          </a:xfrm>
        </p:spPr>
        <p:txBody>
          <a:bodyPr/>
          <a:lstStyle/>
          <a:p>
            <a:pPr marL="0" indent="0" algn="just" rtl="1">
              <a:buNone/>
            </a:pPr>
            <a:r>
              <a:rPr lang="ar-IQ" sz="3600" dirty="0" smtClean="0">
                <a:latin typeface="Arabic Typesetting" panose="03020402040406030203" pitchFamily="66" charset="-78"/>
                <a:cs typeface="Arabic Typesetting" panose="03020402040406030203" pitchFamily="66" charset="-78"/>
              </a:rPr>
              <a:t>يكمل محمد حديثه بالقول:</a:t>
            </a:r>
          </a:p>
          <a:p>
            <a:pPr algn="just" rtl="1"/>
            <a:r>
              <a:rPr lang="ar-IQ" sz="3600" dirty="0" smtClean="0">
                <a:latin typeface="Arabic Typesetting" panose="03020402040406030203" pitchFamily="66" charset="-78"/>
                <a:cs typeface="Arabic Typesetting" panose="03020402040406030203" pitchFamily="66" charset="-78"/>
              </a:rPr>
              <a:t>اقترح </a:t>
            </a:r>
            <a:r>
              <a:rPr lang="ar-IQ" sz="3600" dirty="0">
                <a:latin typeface="Arabic Typesetting" panose="03020402040406030203" pitchFamily="66" charset="-78"/>
                <a:cs typeface="Arabic Typesetting" panose="03020402040406030203" pitchFamily="66" charset="-78"/>
              </a:rPr>
              <a:t>"ماسلو" مثلا اعتماد معيار </a:t>
            </a:r>
            <a:r>
              <a:rPr lang="ar-IQ" sz="3600" b="1" dirty="0">
                <a:solidFill>
                  <a:srgbClr val="FF0000"/>
                </a:solidFill>
                <a:latin typeface="Arabic Typesetting" panose="03020402040406030203" pitchFamily="66" charset="-78"/>
                <a:cs typeface="Arabic Typesetting" panose="03020402040406030203" pitchFamily="66" charset="-78"/>
              </a:rPr>
              <a:t>تحقيق </a:t>
            </a:r>
            <a:r>
              <a:rPr lang="ar-IQ" sz="3600" b="1" dirty="0" smtClean="0">
                <a:solidFill>
                  <a:srgbClr val="FF0000"/>
                </a:solidFill>
                <a:latin typeface="Arabic Typesetting" panose="03020402040406030203" pitchFamily="66" charset="-78"/>
                <a:cs typeface="Arabic Typesetting" panose="03020402040406030203" pitchFamily="66" charset="-78"/>
              </a:rPr>
              <a:t>الذات </a:t>
            </a:r>
            <a:r>
              <a:rPr lang="en-US" sz="3600" dirty="0" smtClean="0">
                <a:latin typeface="Arabic Typesetting" panose="03020402040406030203" pitchFamily="66" charset="-78"/>
                <a:cs typeface="Arabic Typesetting" panose="03020402040406030203" pitchFamily="66" charset="-78"/>
              </a:rPr>
              <a:t>self-actualization</a:t>
            </a:r>
            <a:r>
              <a:rPr lang="ar-IQ" sz="3600" dirty="0" smtClean="0">
                <a:latin typeface="Arabic Typesetting" panose="03020402040406030203" pitchFamily="66" charset="-78"/>
                <a:cs typeface="Arabic Typesetting" panose="03020402040406030203" pitchFamily="66" charset="-78"/>
              </a:rPr>
              <a:t>.</a:t>
            </a:r>
            <a:endParaRPr lang="en-US" sz="3600" dirty="0">
              <a:latin typeface="Arabic Typesetting" panose="03020402040406030203" pitchFamily="66" charset="-78"/>
              <a:cs typeface="Arabic Typesetting" panose="03020402040406030203" pitchFamily="66" charset="-78"/>
            </a:endParaRPr>
          </a:p>
          <a:p>
            <a:pPr algn="just" rtl="1"/>
            <a:r>
              <a:rPr lang="ar-IQ" sz="3600" dirty="0">
                <a:latin typeface="Arabic Typesetting" panose="03020402040406030203" pitchFamily="66" charset="-78"/>
                <a:cs typeface="Arabic Typesetting" panose="03020402040406030203" pitchFamily="66" charset="-78"/>
              </a:rPr>
              <a:t>بينما أشار آخرون إلى ان الأسوياء هم أولئك الذين يمتلكون </a:t>
            </a:r>
            <a:r>
              <a:rPr lang="ar-IQ" sz="3600" b="1" dirty="0">
                <a:solidFill>
                  <a:srgbClr val="FF0000"/>
                </a:solidFill>
                <a:latin typeface="Arabic Typesetting" panose="03020402040406030203" pitchFamily="66" charset="-78"/>
                <a:cs typeface="Arabic Typesetting" panose="03020402040406030203" pitchFamily="66" charset="-78"/>
              </a:rPr>
              <a:t>الإحساس بالهوية </a:t>
            </a:r>
            <a:r>
              <a:rPr lang="en-US" sz="3600" dirty="0" smtClean="0">
                <a:latin typeface="Arabic Typesetting" panose="03020402040406030203" pitchFamily="66" charset="-78"/>
                <a:cs typeface="Arabic Typesetting" panose="03020402040406030203" pitchFamily="66" charset="-78"/>
              </a:rPr>
              <a:t>identity</a:t>
            </a:r>
            <a:r>
              <a:rPr lang="ar-IQ" sz="3600" dirty="0" smtClean="0">
                <a:latin typeface="Arabic Typesetting" panose="03020402040406030203" pitchFamily="66" charset="-78"/>
                <a:cs typeface="Arabic Typesetting" panose="03020402040406030203" pitchFamily="66" charset="-78"/>
              </a:rPr>
              <a:t>. </a:t>
            </a:r>
          </a:p>
          <a:p>
            <a:pPr algn="just" rtl="1"/>
            <a:r>
              <a:rPr lang="ar-IQ" sz="3600" dirty="0" smtClean="0">
                <a:latin typeface="Arabic Typesetting" panose="03020402040406030203" pitchFamily="66" charset="-78"/>
                <a:cs typeface="Arabic Typesetting" panose="03020402040406030203" pitchFamily="66" charset="-78"/>
              </a:rPr>
              <a:t>هناك </a:t>
            </a:r>
            <a:r>
              <a:rPr lang="ar-IQ" sz="3600" dirty="0">
                <a:latin typeface="Arabic Typesetting" panose="03020402040406030203" pitchFamily="66" charset="-78"/>
                <a:cs typeface="Arabic Typesetting" panose="03020402040406030203" pitchFamily="66" charset="-78"/>
              </a:rPr>
              <a:t>من يركز على </a:t>
            </a:r>
            <a:r>
              <a:rPr lang="ar-IQ" sz="3600" b="1" u="sng" dirty="0">
                <a:solidFill>
                  <a:srgbClr val="FF0000"/>
                </a:solidFill>
                <a:latin typeface="Arabic Typesetting" panose="03020402040406030203" pitchFamily="66" charset="-78"/>
                <a:cs typeface="Arabic Typesetting" panose="03020402040406030203" pitchFamily="66" charset="-78"/>
              </a:rPr>
              <a:t>الحرية الشخصية</a:t>
            </a:r>
            <a:r>
              <a:rPr lang="ar-IQ" sz="3600" b="1" u="sng" dirty="0">
                <a:solidFill>
                  <a:srgbClr val="00B0F0"/>
                </a:solidFill>
                <a:latin typeface="Arabic Typesetting" panose="03020402040406030203" pitchFamily="66" charset="-78"/>
                <a:cs typeface="Arabic Typesetting" panose="03020402040406030203" pitchFamily="66" charset="-78"/>
              </a:rPr>
              <a:t> </a:t>
            </a:r>
            <a:r>
              <a:rPr lang="ar-IQ" sz="3600" b="1" u="sng" dirty="0">
                <a:solidFill>
                  <a:srgbClr val="FF0000"/>
                </a:solidFill>
                <a:latin typeface="Arabic Typesetting" panose="03020402040406030203" pitchFamily="66" charset="-78"/>
                <a:cs typeface="Arabic Typesetting" panose="03020402040406030203" pitchFamily="66" charset="-78"/>
              </a:rPr>
              <a:t>والقدرة على اتخاذ القرار</a:t>
            </a:r>
            <a:r>
              <a:rPr lang="ar-IQ" sz="3600" u="sng" dirty="0">
                <a:solidFill>
                  <a:srgbClr val="00B0F0"/>
                </a:solidFill>
                <a:latin typeface="Arabic Typesetting" panose="03020402040406030203" pitchFamily="66" charset="-78"/>
                <a:cs typeface="Arabic Typesetting" panose="03020402040406030203" pitchFamily="66" charset="-78"/>
              </a:rPr>
              <a:t> الذي يتلاءم مع الواقع الذي يعيشوه بدلا من ان يكون قرارهم نتيجة ضغط الآخرين</a:t>
            </a:r>
            <a:r>
              <a:rPr lang="ar-IQ" sz="3600" dirty="0">
                <a:latin typeface="Arabic Typesetting" panose="03020402040406030203" pitchFamily="66" charset="-78"/>
                <a:cs typeface="Arabic Typesetting" panose="03020402040406030203" pitchFamily="66" charset="-78"/>
              </a:rPr>
              <a:t>.</a:t>
            </a:r>
          </a:p>
          <a:p>
            <a:pPr marL="0" indent="0" algn="r" rtl="1">
              <a:buNone/>
            </a:pPr>
            <a:endParaRPr lang="en-US" dirty="0"/>
          </a:p>
        </p:txBody>
      </p:sp>
    </p:spTree>
    <p:extLst>
      <p:ext uri="{BB962C8B-B14F-4D97-AF65-F5344CB8AC3E}">
        <p14:creationId xmlns:p14="http://schemas.microsoft.com/office/powerpoint/2010/main" val="2407898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3734" y="960120"/>
            <a:ext cx="10102645" cy="4893583"/>
          </a:xfrm>
        </p:spPr>
        <p:txBody>
          <a:bodyPr>
            <a:noAutofit/>
          </a:bodyPr>
          <a:lstStyle/>
          <a:p>
            <a:pPr marL="0" indent="0" algn="just" rtl="1">
              <a:buNone/>
            </a:pPr>
            <a:r>
              <a:rPr lang="ar-IQ" sz="3600" dirty="0" smtClean="0">
                <a:latin typeface="Arabic Typesetting" panose="03020402040406030203" pitchFamily="66" charset="-78"/>
                <a:cs typeface="Arabic Typesetting" panose="03020402040406030203" pitchFamily="66" charset="-78"/>
              </a:rPr>
              <a:t>علي: يعني القضية لحد الآن مامحلولة؟</a:t>
            </a:r>
          </a:p>
          <a:p>
            <a:pPr marL="0" indent="0" algn="just" rtl="1">
              <a:buNone/>
            </a:pPr>
            <a:r>
              <a:rPr lang="ar-IQ" sz="3600" dirty="0">
                <a:latin typeface="Arabic Typesetting" panose="03020402040406030203" pitchFamily="66" charset="-78"/>
                <a:cs typeface="Arabic Typesetting" panose="03020402040406030203" pitchFamily="66" charset="-78"/>
              </a:rPr>
              <a:t>محمد: صحيح، لذلك عددا لا باس به من العلماء يعتمدون مجموعة من المعايير لتحديد الشخصية السوية، هي</a:t>
            </a:r>
            <a:r>
              <a:rPr lang="ar-IQ" sz="3600" dirty="0" smtClean="0">
                <a:latin typeface="Arabic Typesetting" panose="03020402040406030203" pitchFamily="66" charset="-78"/>
                <a:cs typeface="Arabic Typesetting" panose="03020402040406030203" pitchFamily="66" charset="-78"/>
              </a:rPr>
              <a:t>:</a:t>
            </a:r>
          </a:p>
          <a:p>
            <a:pPr marL="742950" indent="-742950" algn="just" rtl="1">
              <a:buAutoNum type="arabicPeriod"/>
            </a:pPr>
            <a:r>
              <a:rPr lang="ar-IQ" sz="3600" b="1" u="sng" dirty="0" smtClean="0">
                <a:solidFill>
                  <a:srgbClr val="00B050"/>
                </a:solidFill>
                <a:latin typeface="Arabic Typesetting" panose="03020402040406030203" pitchFamily="66" charset="-78"/>
                <a:cs typeface="Arabic Typesetting" panose="03020402040406030203" pitchFamily="66" charset="-78"/>
              </a:rPr>
              <a:t>ان </a:t>
            </a:r>
            <a:r>
              <a:rPr lang="ar-IQ" sz="3600" b="1" u="sng" dirty="0">
                <a:solidFill>
                  <a:srgbClr val="00B050"/>
                </a:solidFill>
                <a:latin typeface="Arabic Typesetting" panose="03020402040406030203" pitchFamily="66" charset="-78"/>
                <a:cs typeface="Arabic Typesetting" panose="03020402040406030203" pitchFamily="66" charset="-78"/>
              </a:rPr>
              <a:t>تكون </a:t>
            </a:r>
            <a:r>
              <a:rPr lang="ar-IQ" sz="3600" b="1" u="sng" dirty="0" smtClean="0">
                <a:solidFill>
                  <a:srgbClr val="00B050"/>
                </a:solidFill>
                <a:latin typeface="Arabic Typesetting" panose="03020402040406030203" pitchFamily="66" charset="-78"/>
                <a:cs typeface="Arabic Typesetting" panose="03020402040406030203" pitchFamily="66" charset="-78"/>
              </a:rPr>
              <a:t>طبيعيا</a:t>
            </a:r>
            <a:r>
              <a:rPr lang="en-US" sz="3600" b="1" u="sng" dirty="0" smtClean="0">
                <a:solidFill>
                  <a:srgbClr val="00B050"/>
                </a:solidFill>
                <a:latin typeface="Arabic Typesetting" panose="03020402040406030203" pitchFamily="66" charset="-78"/>
                <a:cs typeface="Arabic Typesetting" panose="03020402040406030203" pitchFamily="66" charset="-78"/>
              </a:rPr>
              <a:t>normal  </a:t>
            </a:r>
            <a:r>
              <a:rPr lang="ar-IQ" sz="3600" b="1" u="sng" dirty="0" smtClean="0">
                <a:solidFill>
                  <a:srgbClr val="00B050"/>
                </a:solidFill>
                <a:latin typeface="Arabic Typesetting" panose="03020402040406030203" pitchFamily="66" charset="-78"/>
                <a:cs typeface="Arabic Typesetting" panose="03020402040406030203" pitchFamily="66" charset="-78"/>
              </a:rPr>
              <a:t> لايعني </a:t>
            </a:r>
            <a:r>
              <a:rPr lang="ar-IQ" sz="3600" b="1" u="sng" dirty="0">
                <a:solidFill>
                  <a:srgbClr val="00B050"/>
                </a:solidFill>
                <a:latin typeface="Arabic Typesetting" panose="03020402040406030203" pitchFamily="66" charset="-78"/>
                <a:cs typeface="Arabic Typesetting" panose="03020402040406030203" pitchFamily="66" charset="-78"/>
              </a:rPr>
              <a:t>ان تكون متكاملا </a:t>
            </a:r>
            <a:r>
              <a:rPr lang="en-US" sz="3600" b="1" u="sng" dirty="0">
                <a:solidFill>
                  <a:srgbClr val="00B050"/>
                </a:solidFill>
                <a:latin typeface="Arabic Typesetting" panose="03020402040406030203" pitchFamily="66" charset="-78"/>
                <a:cs typeface="Arabic Typesetting" panose="03020402040406030203" pitchFamily="66" charset="-78"/>
              </a:rPr>
              <a:t>perfect  </a:t>
            </a:r>
            <a:r>
              <a:rPr lang="ar-IQ" sz="3600" dirty="0" smtClean="0">
                <a:latin typeface="Arabic Typesetting" panose="03020402040406030203" pitchFamily="66" charset="-78"/>
                <a:cs typeface="Arabic Typesetting" panose="03020402040406030203" pitchFamily="66" charset="-78"/>
              </a:rPr>
              <a:t> فحتى </a:t>
            </a:r>
            <a:r>
              <a:rPr lang="ar-IQ" sz="3600" dirty="0">
                <a:latin typeface="Arabic Typesetting" panose="03020402040406030203" pitchFamily="66" charset="-78"/>
                <a:cs typeface="Arabic Typesetting" panose="03020402040406030203" pitchFamily="66" charset="-78"/>
              </a:rPr>
              <a:t>أكثرنا استقرارا يعيش صراعات، ويواجه إحباطات، ويشعر بالقلق، كما انه قد يفشل أحيانا في التكيف مع الشدائد</a:t>
            </a:r>
            <a:r>
              <a:rPr lang="ar-IQ" sz="3600" dirty="0" smtClean="0">
                <a:latin typeface="Arabic Typesetting" panose="03020402040406030203" pitchFamily="66" charset="-78"/>
                <a:cs typeface="Arabic Typesetting" panose="03020402040406030203" pitchFamily="66" charset="-78"/>
              </a:rPr>
              <a:t>.</a:t>
            </a:r>
          </a:p>
          <a:p>
            <a:pPr marL="0" indent="0" algn="just" rtl="1">
              <a:buNone/>
            </a:pPr>
            <a:r>
              <a:rPr lang="ar-IQ" sz="3600" dirty="0" smtClean="0">
                <a:latin typeface="Arabic Typesetting" panose="03020402040406030203" pitchFamily="66" charset="-78"/>
                <a:cs typeface="Arabic Typesetting" panose="03020402040406030203" pitchFamily="66" charset="-78"/>
              </a:rPr>
              <a:t>على </a:t>
            </a:r>
            <a:r>
              <a:rPr lang="ar-IQ" sz="3600" dirty="0">
                <a:latin typeface="Arabic Typesetting" panose="03020402040406030203" pitchFamily="66" charset="-78"/>
                <a:cs typeface="Arabic Typesetting" panose="03020402040406030203" pitchFamily="66" charset="-78"/>
              </a:rPr>
              <a:t>هذا الأساس، فان تكون إنسانا طبيعيا يعني فقط انك تحاول الاستمرار في الحياة وبشكل فاعل، قانع أو غير قانع بهذا القدر أو ذاك، وان تحاول مواجهة مشاكلك وتبذل في سبيل ذلك أفضل ما لديك من جهد في سبيل الاستمرار.</a:t>
            </a:r>
          </a:p>
          <a:p>
            <a:pPr marL="0" indent="0" algn="r" rtl="1">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614547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741588"/>
            <a:ext cx="8915400" cy="3777622"/>
          </a:xfrm>
        </p:spPr>
        <p:txBody>
          <a:bodyPr>
            <a:normAutofit/>
          </a:bodyPr>
          <a:lstStyle/>
          <a:p>
            <a:pPr marL="0" indent="0" algn="just" rtl="1">
              <a:buNone/>
            </a:pPr>
            <a:r>
              <a:rPr lang="ar-IQ" sz="3600" dirty="0" smtClean="0">
                <a:latin typeface="Arabic Typesetting" panose="03020402040406030203" pitchFamily="66" charset="-78"/>
                <a:cs typeface="Arabic Typesetting" panose="03020402040406030203" pitchFamily="66" charset="-78"/>
              </a:rPr>
              <a:t>2. </a:t>
            </a:r>
            <a:r>
              <a:rPr lang="ar-IQ" sz="3600" b="1" u="sng" dirty="0" smtClean="0">
                <a:solidFill>
                  <a:srgbClr val="00B050"/>
                </a:solidFill>
                <a:latin typeface="Arabic Typesetting" panose="03020402040406030203" pitchFamily="66" charset="-78"/>
                <a:cs typeface="Arabic Typesetting" panose="03020402040406030203" pitchFamily="66" charset="-78"/>
              </a:rPr>
              <a:t>ان </a:t>
            </a:r>
            <a:r>
              <a:rPr lang="ar-IQ" sz="3600" b="1" u="sng" dirty="0">
                <a:solidFill>
                  <a:srgbClr val="00B050"/>
                </a:solidFill>
                <a:latin typeface="Arabic Typesetting" panose="03020402040406030203" pitchFamily="66" charset="-78"/>
                <a:cs typeface="Arabic Typesetting" panose="03020402040406030203" pitchFamily="66" charset="-78"/>
              </a:rPr>
              <a:t>تكون طبيعيا يعني ان تكون واقعيا </a:t>
            </a:r>
            <a:r>
              <a:rPr lang="en-US" sz="3600" b="1" u="sng" dirty="0" smtClean="0">
                <a:solidFill>
                  <a:srgbClr val="00B050"/>
                </a:solidFill>
                <a:latin typeface="Arabic Typesetting" panose="03020402040406030203" pitchFamily="66" charset="-78"/>
                <a:cs typeface="Arabic Typesetting" panose="03020402040406030203" pitchFamily="66" charset="-78"/>
              </a:rPr>
              <a:t>realistic </a:t>
            </a:r>
            <a:r>
              <a:rPr lang="ar-IQ" sz="3600" b="1" u="sng" dirty="0" smtClean="0">
                <a:solidFill>
                  <a:srgbClr val="00B050"/>
                </a:solidFill>
                <a:latin typeface="Arabic Typesetting" panose="03020402040406030203" pitchFamily="66" charset="-78"/>
                <a:cs typeface="Arabic Typesetting" panose="03020402040406030203" pitchFamily="66" charset="-78"/>
              </a:rPr>
              <a:t>. </a:t>
            </a:r>
          </a:p>
          <a:p>
            <a:pPr marL="0" indent="0" algn="just" rtl="1">
              <a:buNone/>
            </a:pPr>
            <a:r>
              <a:rPr lang="ar-IQ" sz="3600" dirty="0" smtClean="0">
                <a:latin typeface="Arabic Typesetting" panose="03020402040406030203" pitchFamily="66" charset="-78"/>
                <a:cs typeface="Arabic Typesetting" panose="03020402040406030203" pitchFamily="66" charset="-78"/>
              </a:rPr>
              <a:t>فالإنسان </a:t>
            </a:r>
            <a:r>
              <a:rPr lang="ar-IQ" sz="3600" dirty="0">
                <a:latin typeface="Arabic Typesetting" panose="03020402040406030203" pitchFamily="66" charset="-78"/>
                <a:cs typeface="Arabic Typesetting" panose="03020402040406030203" pitchFamily="66" charset="-78"/>
              </a:rPr>
              <a:t>الطبيعي لا يتوقع الوصول إلى الكمال </a:t>
            </a:r>
            <a:r>
              <a:rPr lang="en-US" sz="3600" dirty="0">
                <a:latin typeface="Arabic Typesetting" panose="03020402040406030203" pitchFamily="66" charset="-78"/>
                <a:cs typeface="Arabic Typesetting" panose="03020402040406030203" pitchFamily="66" charset="-78"/>
              </a:rPr>
              <a:t>perfection، </a:t>
            </a:r>
            <a:r>
              <a:rPr lang="ar-IQ" sz="3600" dirty="0">
                <a:latin typeface="Arabic Typesetting" panose="03020402040406030203" pitchFamily="66" charset="-78"/>
                <a:cs typeface="Arabic Typesetting" panose="03020402040406030203" pitchFamily="66" charset="-78"/>
              </a:rPr>
              <a:t>كما لا يتوقع ان يفعل الآخرين ذلك، فهو يدرك حدوده و قصوراته كما للآخرين حدودهم و قصوراتهم. وطالما انه لا يملك توقعات غير معقولة، فانه لن يفاجئ أو يخجل أو يغضب عندما يفشل.</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611512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6476" y="1710026"/>
            <a:ext cx="8915400" cy="3777622"/>
          </a:xfrm>
        </p:spPr>
        <p:txBody>
          <a:bodyPr/>
          <a:lstStyle/>
          <a:p>
            <a:pPr marL="0" indent="0" algn="just" rtl="1">
              <a:buNone/>
            </a:pPr>
            <a:r>
              <a:rPr lang="ar-IQ" sz="3600" dirty="0" smtClean="0">
                <a:latin typeface="Arabic Typesetting" panose="03020402040406030203" pitchFamily="66" charset="-78"/>
                <a:cs typeface="Arabic Typesetting" panose="03020402040406030203" pitchFamily="66" charset="-78"/>
              </a:rPr>
              <a:t>3. </a:t>
            </a:r>
            <a:r>
              <a:rPr lang="ar-IQ" sz="3600" b="1" u="sng" dirty="0" smtClean="0">
                <a:solidFill>
                  <a:srgbClr val="00B050"/>
                </a:solidFill>
                <a:latin typeface="Arabic Typesetting" panose="03020402040406030203" pitchFamily="66" charset="-78"/>
                <a:cs typeface="Arabic Typesetting" panose="03020402040406030203" pitchFamily="66" charset="-78"/>
              </a:rPr>
              <a:t>الإنسان </a:t>
            </a:r>
            <a:r>
              <a:rPr lang="ar-IQ" sz="3600" b="1" u="sng" dirty="0">
                <a:solidFill>
                  <a:srgbClr val="00B050"/>
                </a:solidFill>
                <a:latin typeface="Arabic Typesetting" panose="03020402040406030203" pitchFamily="66" charset="-78"/>
                <a:cs typeface="Arabic Typesetting" panose="03020402040406030203" pitchFamily="66" charset="-78"/>
              </a:rPr>
              <a:t>الطبيعي بإمكانه ان يتعايش مع </a:t>
            </a:r>
            <a:r>
              <a:rPr lang="ar-IQ" sz="3600" b="1" u="sng" dirty="0" smtClean="0">
                <a:solidFill>
                  <a:srgbClr val="00B050"/>
                </a:solidFill>
                <a:latin typeface="Arabic Typesetting" panose="03020402040406030203" pitchFamily="66" charset="-78"/>
                <a:cs typeface="Arabic Typesetting" panose="03020402040406030203" pitchFamily="66" charset="-78"/>
              </a:rPr>
              <a:t>الظروف</a:t>
            </a:r>
            <a:r>
              <a:rPr lang="en-US" sz="3600" b="1" u="sng" dirty="0" smtClean="0">
                <a:solidFill>
                  <a:srgbClr val="00B050"/>
                </a:solidFill>
                <a:latin typeface="Arabic Typesetting" panose="03020402040406030203" pitchFamily="66" charset="-78"/>
                <a:cs typeface="Arabic Typesetting" panose="03020402040406030203" pitchFamily="66" charset="-78"/>
              </a:rPr>
              <a:t>roll </a:t>
            </a:r>
            <a:r>
              <a:rPr lang="en-US" sz="3600" b="1" u="sng" dirty="0">
                <a:solidFill>
                  <a:srgbClr val="00B050"/>
                </a:solidFill>
                <a:latin typeface="Arabic Typesetting" panose="03020402040406030203" pitchFamily="66" charset="-78"/>
                <a:cs typeface="Arabic Typesetting" panose="03020402040406030203" pitchFamily="66" charset="-78"/>
              </a:rPr>
              <a:t>with the punch</a:t>
            </a:r>
            <a:r>
              <a:rPr lang="en-US" sz="3600" b="1" u="sng" dirty="0" smtClean="0">
                <a:solidFill>
                  <a:srgbClr val="00B050"/>
                </a:solidFill>
                <a:latin typeface="Arabic Typesetting" panose="03020402040406030203" pitchFamily="66" charset="-78"/>
                <a:cs typeface="Arabic Typesetting" panose="03020402040406030203" pitchFamily="66" charset="-78"/>
              </a:rPr>
              <a:t>" </a:t>
            </a:r>
            <a:r>
              <a:rPr lang="ar-IQ" sz="3600" b="1" u="sng" dirty="0" smtClean="0">
                <a:solidFill>
                  <a:srgbClr val="00B050"/>
                </a:solidFill>
                <a:latin typeface="Arabic Typesetting" panose="03020402040406030203" pitchFamily="66" charset="-78"/>
                <a:cs typeface="Arabic Typesetting" panose="03020402040406030203" pitchFamily="66" charset="-78"/>
              </a:rPr>
              <a:t>"</a:t>
            </a:r>
            <a:r>
              <a:rPr lang="ar-IQ" sz="3600" dirty="0" smtClean="0">
                <a:latin typeface="Arabic Typesetting" panose="03020402040406030203" pitchFamily="66" charset="-78"/>
                <a:cs typeface="Arabic Typesetting" panose="03020402040406030203" pitchFamily="66" charset="-78"/>
              </a:rPr>
              <a:t> ربما </a:t>
            </a:r>
            <a:r>
              <a:rPr lang="ar-IQ" sz="3600" dirty="0">
                <a:latin typeface="Arabic Typesetting" panose="03020402040406030203" pitchFamily="66" charset="-78"/>
                <a:cs typeface="Arabic Typesetting" panose="03020402040406030203" pitchFamily="66" charset="-78"/>
              </a:rPr>
              <a:t>تنتابه مشاعر الحزن أحيانا حول ما يجري حوله في هذا العالم، أو بسبب ما يتعرض هو له هو نفسه من خيبات و إحباطات شخصية في أحيان أخرى، ولكنه في النهاية بإمكانه معالجة مثل هذه الحقائق ومواجهتها. </a:t>
            </a:r>
            <a:endParaRPr lang="ar-IQ" sz="3600" dirty="0" smtClean="0">
              <a:latin typeface="Arabic Typesetting" panose="03020402040406030203" pitchFamily="66" charset="-78"/>
              <a:cs typeface="Arabic Typesetting" panose="03020402040406030203" pitchFamily="66" charset="-78"/>
            </a:endParaRPr>
          </a:p>
          <a:p>
            <a:pPr marL="0" indent="0" algn="just" rtl="1">
              <a:buNone/>
            </a:pPr>
            <a:r>
              <a:rPr lang="ar-IQ" sz="3600" dirty="0" smtClean="0">
                <a:latin typeface="Arabic Typesetting" panose="03020402040406030203" pitchFamily="66" charset="-78"/>
                <a:cs typeface="Arabic Typesetting" panose="03020402040406030203" pitchFamily="66" charset="-78"/>
              </a:rPr>
              <a:t>انه </a:t>
            </a:r>
            <a:r>
              <a:rPr lang="ar-IQ" sz="3600" u="sng" dirty="0">
                <a:solidFill>
                  <a:srgbClr val="FF0000"/>
                </a:solidFill>
                <a:latin typeface="Arabic Typesetting" panose="03020402040406030203" pitchFamily="66" charset="-78"/>
                <a:cs typeface="Arabic Typesetting" panose="03020402040406030203" pitchFamily="66" charset="-78"/>
              </a:rPr>
              <a:t>يمتاز بالمرونة</a:t>
            </a:r>
            <a:r>
              <a:rPr lang="ar-IQ" sz="3600" dirty="0">
                <a:latin typeface="Arabic Typesetting" panose="03020402040406030203" pitchFamily="66" charset="-78"/>
                <a:cs typeface="Arabic Typesetting" panose="03020402040406030203" pitchFamily="66" charset="-78"/>
              </a:rPr>
              <a:t> فبإمكانه تغير خططه، ولديه الثقة بقدراته على التكيف مع كل المواقف التي يمكن ان تواجهه.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458354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133600"/>
            <a:ext cx="8915400" cy="3188208"/>
          </a:xfrm>
        </p:spPr>
        <p:txBody>
          <a:bodyPr>
            <a:normAutofit/>
          </a:bodyPr>
          <a:lstStyle/>
          <a:p>
            <a:pPr marL="0" indent="0" algn="just" rtl="1">
              <a:buNone/>
            </a:pPr>
            <a:r>
              <a:rPr lang="ar-IQ" sz="3600" dirty="0" smtClean="0">
                <a:latin typeface="Arabic Typesetting" panose="03020402040406030203" pitchFamily="66" charset="-78"/>
                <a:cs typeface="Arabic Typesetting" panose="03020402040406030203" pitchFamily="66" charset="-78"/>
              </a:rPr>
              <a:t>4. </a:t>
            </a:r>
            <a:r>
              <a:rPr lang="ar-IQ" sz="3600" b="1" u="sng" dirty="0" smtClean="0">
                <a:solidFill>
                  <a:srgbClr val="00B050"/>
                </a:solidFill>
                <a:latin typeface="Arabic Typesetting" panose="03020402040406030203" pitchFamily="66" charset="-78"/>
                <a:cs typeface="Arabic Typesetting" panose="03020402040406030203" pitchFamily="66" charset="-78"/>
              </a:rPr>
              <a:t>الإنسان </a:t>
            </a:r>
            <a:r>
              <a:rPr lang="ar-IQ" sz="3600" b="1" u="sng" dirty="0">
                <a:solidFill>
                  <a:srgbClr val="00B050"/>
                </a:solidFill>
                <a:latin typeface="Arabic Typesetting" panose="03020402040406030203" pitchFamily="66" charset="-78"/>
                <a:cs typeface="Arabic Typesetting" panose="03020402040406030203" pitchFamily="66" charset="-78"/>
              </a:rPr>
              <a:t>الطبيعي يمتلك مقدار معين من الحماس </a:t>
            </a:r>
            <a:r>
              <a:rPr lang="en-US" sz="3600" b="1" u="sng" dirty="0">
                <a:solidFill>
                  <a:srgbClr val="00B050"/>
                </a:solidFill>
                <a:latin typeface="Arabic Typesetting" panose="03020402040406030203" pitchFamily="66" charset="-78"/>
                <a:cs typeface="Arabic Typesetting" panose="03020402040406030203" pitchFamily="66" charset="-78"/>
              </a:rPr>
              <a:t>enthusiasm </a:t>
            </a:r>
            <a:r>
              <a:rPr lang="ar-IQ" sz="3600" b="1" u="sng" dirty="0" smtClean="0">
                <a:solidFill>
                  <a:srgbClr val="00B050"/>
                </a:solidFill>
                <a:latin typeface="Arabic Typesetting" panose="03020402040406030203" pitchFamily="66" charset="-78"/>
                <a:cs typeface="Arabic Typesetting" panose="03020402040406030203" pitchFamily="66" charset="-78"/>
              </a:rPr>
              <a:t> والتلقائية </a:t>
            </a:r>
            <a:r>
              <a:rPr lang="en-US" sz="3600" b="1" u="sng" dirty="0">
                <a:solidFill>
                  <a:srgbClr val="00B050"/>
                </a:solidFill>
                <a:latin typeface="Arabic Typesetting" panose="03020402040406030203" pitchFamily="66" charset="-78"/>
                <a:cs typeface="Arabic Typesetting" panose="03020402040406030203" pitchFamily="66" charset="-78"/>
              </a:rPr>
              <a:t>spontaneity</a:t>
            </a:r>
            <a:r>
              <a:rPr lang="en-US"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فهو غالبا لديه أشياء يعملها في حياته تعطيه المتعة، هذه الأشياء قد تكون عبارة عن القيام بعمل </a:t>
            </a:r>
            <a:r>
              <a:rPr lang="ar-IQ" sz="3600" dirty="0" smtClean="0">
                <a:latin typeface="Arabic Typesetting" panose="03020402040406030203" pitchFamily="66" charset="-78"/>
                <a:cs typeface="Arabic Typesetting" panose="03020402040406030203" pitchFamily="66" charset="-78"/>
              </a:rPr>
              <a:t>منتج، </a:t>
            </a:r>
            <a:r>
              <a:rPr lang="ar-IQ" sz="3600" dirty="0">
                <a:latin typeface="Arabic Typesetting" panose="03020402040406030203" pitchFamily="66" charset="-78"/>
                <a:cs typeface="Arabic Typesetting" panose="03020402040406030203" pitchFamily="66" charset="-78"/>
              </a:rPr>
              <a:t>وقد تكون مجرد الاستماع بمنظر الشمس وهي تجنح إلى الغروب. فهو قادر على الإحساس وإظهار مشاعر الود وتأسيس علاقات مرضية مع الآخرين.</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865169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133600"/>
            <a:ext cx="8915400" cy="2639568"/>
          </a:xfrm>
        </p:spPr>
        <p:txBody>
          <a:bodyPr>
            <a:normAutofit/>
          </a:bodyPr>
          <a:lstStyle/>
          <a:p>
            <a:pPr marL="0" indent="0" algn="just" rtl="1">
              <a:buNone/>
            </a:pPr>
            <a:r>
              <a:rPr lang="ar-IQ" sz="3600" dirty="0" smtClean="0">
                <a:latin typeface="Arabic Typesetting" panose="03020402040406030203" pitchFamily="66" charset="-78"/>
                <a:cs typeface="Arabic Typesetting" panose="03020402040406030203" pitchFamily="66" charset="-78"/>
              </a:rPr>
              <a:t>سوف تجري المحاولة هنا لتحديد معنى </a:t>
            </a:r>
            <a:r>
              <a:rPr lang="ar-IQ" sz="3600" b="1" u="heavy" dirty="0" smtClean="0">
                <a:solidFill>
                  <a:srgbClr val="C00000"/>
                </a:solidFill>
                <a:latin typeface="Arabic Typesetting" panose="03020402040406030203" pitchFamily="66" charset="-78"/>
                <a:cs typeface="Arabic Typesetting" panose="03020402040406030203" pitchFamily="66" charset="-78"/>
              </a:rPr>
              <a:t>السواء واللاسواء</a:t>
            </a:r>
            <a:r>
              <a:rPr lang="ar-IQ" sz="3600" dirty="0" smtClean="0">
                <a:latin typeface="Arabic Typesetting" panose="03020402040406030203" pitchFamily="66" charset="-78"/>
                <a:cs typeface="Arabic Typesetting" panose="03020402040406030203" pitchFamily="66" charset="-78"/>
              </a:rPr>
              <a:t> من خلال محاورة إفتراضية بين شخصين هما محمد وعلي. علي يحاول ان يعرف المعنى والفرق بين المصطلحين من خلال طرح الأسئلة التي سوف يحاول محمد الإجابة عليها.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4267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rtl="1">
              <a:buNone/>
            </a:pPr>
            <a:r>
              <a:rPr lang="ar-IQ" sz="3600" dirty="0" smtClean="0">
                <a:latin typeface="Arabic Typesetting" panose="03020402040406030203" pitchFamily="66" charset="-78"/>
                <a:cs typeface="Arabic Typesetting" panose="03020402040406030203" pitchFamily="66" charset="-78"/>
              </a:rPr>
              <a:t>علي: شنو معنى كلمة "</a:t>
            </a:r>
            <a:r>
              <a:rPr lang="ar-IQ" sz="3600" u="sng" dirty="0" smtClean="0">
                <a:solidFill>
                  <a:srgbClr val="FF0000"/>
                </a:solidFill>
                <a:latin typeface="Arabic Typesetting" panose="03020402040406030203" pitchFamily="66" charset="-78"/>
                <a:cs typeface="Arabic Typesetting" panose="03020402040406030203" pitchFamily="66" charset="-78"/>
              </a:rPr>
              <a:t>غير </a:t>
            </a:r>
            <a:r>
              <a:rPr lang="ar-IQ" sz="3600" u="sng" dirty="0">
                <a:solidFill>
                  <a:srgbClr val="FF0000"/>
                </a:solidFill>
                <a:latin typeface="Arabic Typesetting" panose="03020402040406030203" pitchFamily="66" charset="-78"/>
                <a:cs typeface="Arabic Typesetting" panose="03020402040406030203" pitchFamily="66" charset="-78"/>
              </a:rPr>
              <a:t>سوي</a:t>
            </a:r>
            <a:r>
              <a:rPr lang="ar-IQ" sz="3600" dirty="0" smtClean="0">
                <a:latin typeface="Arabic Typesetting" panose="03020402040406030203" pitchFamily="66" charset="-78"/>
                <a:cs typeface="Arabic Typesetting" panose="03020402040406030203" pitchFamily="66" charset="-78"/>
              </a:rPr>
              <a:t>؟"</a:t>
            </a:r>
          </a:p>
          <a:p>
            <a:pPr marL="0" indent="0" algn="r" rtl="1">
              <a:buNone/>
            </a:pPr>
            <a:r>
              <a:rPr lang="ar-IQ" sz="3600" dirty="0" smtClean="0">
                <a:latin typeface="Arabic Typesetting" panose="03020402040406030203" pitchFamily="66" charset="-78"/>
                <a:cs typeface="Arabic Typesetting" panose="03020402040406030203" pitchFamily="66" charset="-78"/>
              </a:rPr>
              <a:t>محمد: كلمة غير سوي تعني "حرفياً</a:t>
            </a:r>
            <a:r>
              <a:rPr lang="en-US" sz="3600" dirty="0" smtClean="0">
                <a:latin typeface="Arabic Typesetting" panose="03020402040406030203" pitchFamily="66" charset="-78"/>
                <a:cs typeface="Arabic Typesetting" panose="03020402040406030203" pitchFamily="66" charset="-78"/>
              </a:rPr>
              <a:t>Literally </a:t>
            </a:r>
            <a:r>
              <a:rPr lang="ar-IQ" sz="3600" dirty="0" smtClean="0">
                <a:latin typeface="Arabic Typesetting" panose="03020402040406030203" pitchFamily="66" charset="-78"/>
                <a:cs typeface="Arabic Typesetting" panose="03020402040406030203" pitchFamily="66" charset="-78"/>
              </a:rPr>
              <a:t> </a:t>
            </a:r>
            <a:r>
              <a:rPr lang="ar-IQ" sz="3600" u="sng" dirty="0" smtClean="0">
                <a:solidFill>
                  <a:srgbClr val="FF0000"/>
                </a:solidFill>
                <a:latin typeface="Arabic Typesetting" panose="03020402040406030203" pitchFamily="66" charset="-78"/>
                <a:cs typeface="Arabic Typesetting" panose="03020402040406030203" pitchFamily="66" charset="-78"/>
              </a:rPr>
              <a:t>بعيدا عن الطبيعي</a:t>
            </a:r>
            <a:r>
              <a:rPr lang="ar-IQ" sz="3600" dirty="0" smtClean="0">
                <a:latin typeface="Arabic Typesetting" panose="03020402040406030203" pitchFamily="66" charset="-78"/>
                <a:cs typeface="Arabic Typesetting" panose="03020402040406030203" pitchFamily="66" charset="-78"/>
              </a:rPr>
              <a:t>".</a:t>
            </a:r>
          </a:p>
          <a:p>
            <a:pPr marL="0" indent="0" algn="r" rtl="1">
              <a:buNone/>
            </a:pPr>
            <a:r>
              <a:rPr lang="ar-IQ" sz="3600" dirty="0" smtClean="0">
                <a:latin typeface="Arabic Typesetting" panose="03020402040406030203" pitchFamily="66" charset="-78"/>
                <a:cs typeface="Arabic Typesetting" panose="03020402040406030203" pitchFamily="66" charset="-78"/>
              </a:rPr>
              <a:t>علي: وشنو معنى "</a:t>
            </a:r>
            <a:r>
              <a:rPr lang="ar-IQ" sz="3600" dirty="0" smtClean="0">
                <a:solidFill>
                  <a:srgbClr val="FF0000"/>
                </a:solidFill>
                <a:latin typeface="Arabic Typesetting" panose="03020402040406030203" pitchFamily="66" charset="-78"/>
                <a:cs typeface="Arabic Typesetting" panose="03020402040406030203" pitchFamily="66" charset="-78"/>
              </a:rPr>
              <a:t>طبيعي</a:t>
            </a:r>
            <a:r>
              <a:rPr lang="ar-IQ" sz="3600" dirty="0" smtClean="0">
                <a:latin typeface="Arabic Typesetting" panose="03020402040406030203" pitchFamily="66" charset="-78"/>
                <a:cs typeface="Arabic Typesetting" panose="03020402040406030203" pitchFamily="66" charset="-78"/>
              </a:rPr>
              <a:t>؟"</a:t>
            </a:r>
          </a:p>
          <a:p>
            <a:pPr marL="0" indent="0" algn="r" rtl="1">
              <a:buNone/>
            </a:pPr>
            <a:r>
              <a:rPr lang="ar-IQ" sz="3600" dirty="0" smtClean="0">
                <a:latin typeface="Arabic Typesetting" panose="03020402040406030203" pitchFamily="66" charset="-78"/>
                <a:cs typeface="Arabic Typesetting" panose="03020402040406030203" pitchFamily="66" charset="-78"/>
              </a:rPr>
              <a:t>محمد:  عندما نتكلم عن السلوك الطبيعي فاننا عادة نقصد </a:t>
            </a:r>
            <a:r>
              <a:rPr lang="ar-IQ" sz="3600" u="sng" dirty="0" smtClean="0">
                <a:solidFill>
                  <a:srgbClr val="FF0000"/>
                </a:solidFill>
                <a:latin typeface="Arabic Typesetting" panose="03020402040406030203" pitchFamily="66" charset="-78"/>
                <a:cs typeface="Arabic Typesetting" panose="03020402040406030203" pitchFamily="66" charset="-78"/>
              </a:rPr>
              <a:t>السلوك الذي يقبله المجتمع كشئ ملائم</a:t>
            </a:r>
            <a:r>
              <a:rPr lang="ar-IQ" sz="3600" dirty="0" smtClean="0">
                <a:latin typeface="Arabic Typesetting" panose="03020402040406030203" pitchFamily="66" charset="-78"/>
                <a:cs typeface="Arabic Typesetting" panose="03020402040406030203" pitchFamily="66" charset="-78"/>
              </a:rPr>
              <a:t>. لهذا، فان كلمة طبيعي عادة تستخدم بمعنى ما هو </a:t>
            </a:r>
            <a:r>
              <a:rPr lang="ar-IQ" sz="3600" dirty="0" smtClean="0">
                <a:solidFill>
                  <a:srgbClr val="FF0000"/>
                </a:solidFill>
                <a:latin typeface="Arabic Typesetting" panose="03020402040406030203" pitchFamily="66" charset="-78"/>
                <a:cs typeface="Arabic Typesetting" panose="03020402040406030203" pitchFamily="66" charset="-78"/>
              </a:rPr>
              <a:t>مقبول "اجتماعيا" </a:t>
            </a:r>
            <a:r>
              <a:rPr lang="ar-IQ" sz="3600" dirty="0" smtClean="0">
                <a:latin typeface="Arabic Typesetting" panose="03020402040406030203" pitchFamily="66" charset="-78"/>
                <a:cs typeface="Arabic Typesetting" panose="03020402040406030203" pitchFamily="66" charset="-78"/>
              </a:rPr>
              <a:t>أو ما هو "</a:t>
            </a:r>
            <a:r>
              <a:rPr lang="ar-IQ" sz="3600" dirty="0" smtClean="0">
                <a:solidFill>
                  <a:srgbClr val="FF0000"/>
                </a:solidFill>
                <a:latin typeface="Arabic Typesetting" panose="03020402040406030203" pitchFamily="66" charset="-78"/>
                <a:cs typeface="Arabic Typesetting" panose="03020402040406030203" pitchFamily="66" charset="-78"/>
              </a:rPr>
              <a:t>ملائ</a:t>
            </a:r>
            <a:r>
              <a:rPr lang="ar-IQ" sz="3600" dirty="0" smtClean="0">
                <a:latin typeface="Arabic Typesetting" panose="03020402040406030203" pitchFamily="66" charset="-78"/>
                <a:cs typeface="Arabic Typesetting" panose="03020402040406030203" pitchFamily="66" charset="-78"/>
              </a:rPr>
              <a:t>م".</a:t>
            </a:r>
          </a:p>
          <a:p>
            <a:pPr marL="0" indent="0" algn="r" rtl="1">
              <a:buNone/>
            </a:pPr>
            <a:endParaRPr lang="ar-IQ" sz="3600" dirty="0" smtClean="0">
              <a:latin typeface="Arabic Typesetting" panose="03020402040406030203" pitchFamily="66" charset="-78"/>
              <a:cs typeface="Arabic Typesetting" panose="03020402040406030203" pitchFamily="66" charset="-78"/>
            </a:endParaRPr>
          </a:p>
          <a:p>
            <a:pPr marL="0" indent="0" algn="r" rtl="1">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549355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7632" y="1633896"/>
            <a:ext cx="10515600" cy="3999988"/>
          </a:xfrm>
        </p:spPr>
        <p:txBody>
          <a:bodyPr>
            <a:normAutofit lnSpcReduction="10000"/>
          </a:bodyPr>
          <a:lstStyle/>
          <a:p>
            <a:pPr marL="0" indent="0" algn="just" rtl="1">
              <a:buNone/>
            </a:pPr>
            <a:r>
              <a:rPr lang="ar-IQ" sz="3600" dirty="0" smtClean="0">
                <a:latin typeface="Arabic Typesetting" panose="03020402040406030203" pitchFamily="66" charset="-78"/>
                <a:cs typeface="Arabic Typesetting" panose="03020402040406030203" pitchFamily="66" charset="-78"/>
              </a:rPr>
              <a:t>علي: طيب... </a:t>
            </a:r>
            <a:r>
              <a:rPr lang="ar-IQ" sz="3600" u="sng" dirty="0" smtClean="0">
                <a:solidFill>
                  <a:srgbClr val="00B050"/>
                </a:solidFill>
                <a:latin typeface="Arabic Typesetting" panose="03020402040406030203" pitchFamily="66" charset="-78"/>
                <a:cs typeface="Arabic Typesetting" panose="03020402040406030203" pitchFamily="66" charset="-78"/>
              </a:rPr>
              <a:t>هل توجد مسافة معينة، أو مدى محدد اذا ابتعد فيه السلوك عما هو مقبول اجتماعيا، يصبح عندها هذا السلوك غير طبيعي</a:t>
            </a:r>
            <a:r>
              <a:rPr lang="ar-IQ" sz="3600" dirty="0" smtClean="0">
                <a:latin typeface="Arabic Typesetting" panose="03020402040406030203" pitchFamily="66" charset="-78"/>
                <a:cs typeface="Arabic Typesetting" panose="03020402040406030203" pitchFamily="66" charset="-78"/>
              </a:rPr>
              <a:t>؟ </a:t>
            </a:r>
          </a:p>
          <a:p>
            <a:pPr marL="0" indent="0" algn="just" rtl="1">
              <a:buNone/>
            </a:pPr>
            <a:r>
              <a:rPr lang="ar-IQ" sz="3600" dirty="0" smtClean="0">
                <a:latin typeface="Arabic Typesetting" panose="03020402040406030203" pitchFamily="66" charset="-78"/>
                <a:cs typeface="Arabic Typesetting" panose="03020402040406030203" pitchFamily="66" charset="-78"/>
              </a:rPr>
              <a:t>محمد: الحقيقة انه </a:t>
            </a:r>
            <a:r>
              <a:rPr lang="ar-IQ" sz="3600" u="sng" dirty="0" smtClean="0">
                <a:solidFill>
                  <a:srgbClr val="00B050"/>
                </a:solidFill>
                <a:latin typeface="Arabic Typesetting" panose="03020402040406030203" pitchFamily="66" charset="-78"/>
                <a:cs typeface="Arabic Typesetting" panose="03020402040406030203" pitchFamily="66" charset="-78"/>
              </a:rPr>
              <a:t>لا يوجد معيار موضوعي لتحديد المسافة أو الدرجة التي نفصل وفقها بين الطبيعي وغير الطبيعي</a:t>
            </a:r>
            <a:r>
              <a:rPr lang="ar-IQ" sz="3600" dirty="0" smtClean="0">
                <a:latin typeface="Arabic Typesetting" panose="03020402040406030203" pitchFamily="66" charset="-78"/>
                <a:cs typeface="Arabic Typesetting" panose="03020402040406030203" pitchFamily="66" charset="-78"/>
              </a:rPr>
              <a:t>، أو المقبول وغير المقبول، أو السوي وغير السوي. </a:t>
            </a:r>
          </a:p>
          <a:p>
            <a:pPr marL="0" indent="0" algn="just" rtl="1">
              <a:buNone/>
            </a:pPr>
            <a:r>
              <a:rPr lang="ar-IQ" sz="3600" dirty="0" smtClean="0">
                <a:latin typeface="Arabic Typesetting" panose="03020402040406030203" pitchFamily="66" charset="-78"/>
                <a:cs typeface="Arabic Typesetting" panose="03020402040406030203" pitchFamily="66" charset="-78"/>
              </a:rPr>
              <a:t>علي: طيب... </a:t>
            </a:r>
            <a:r>
              <a:rPr lang="ar-IQ" sz="3600" u="sng" dirty="0" smtClean="0">
                <a:solidFill>
                  <a:srgbClr val="00B0F0"/>
                </a:solidFill>
                <a:latin typeface="Arabic Typesetting" panose="03020402040406030203" pitchFamily="66" charset="-78"/>
                <a:cs typeface="Arabic Typesetting" panose="03020402040406030203" pitchFamily="66" charset="-78"/>
              </a:rPr>
              <a:t>هل ان السلوك السوي في كل مكان وزمان يعتبر سوي أو طبيعي أو مقبول إجتماعياً</a:t>
            </a:r>
            <a:r>
              <a:rPr lang="ar-IQ" sz="3600" dirty="0" smtClean="0">
                <a:latin typeface="Arabic Typesetting" panose="03020402040406030203" pitchFamily="66" charset="-78"/>
                <a:cs typeface="Arabic Typesetting" panose="03020402040406030203" pitchFamily="66" charset="-78"/>
              </a:rPr>
              <a:t>؟</a:t>
            </a:r>
          </a:p>
          <a:p>
            <a:pPr marL="0" indent="0" algn="just" rtl="1">
              <a:buNone/>
            </a:pPr>
            <a:r>
              <a:rPr lang="ar-IQ" sz="3600" dirty="0" smtClean="0">
                <a:latin typeface="Arabic Typesetting" panose="03020402040406030203" pitchFamily="66" charset="-78"/>
                <a:cs typeface="Arabic Typesetting" panose="03020402040406030203" pitchFamily="66" charset="-78"/>
              </a:rPr>
              <a:t>محمد: </a:t>
            </a:r>
            <a:r>
              <a:rPr lang="ar-IQ" sz="3600" u="sng" dirty="0" smtClean="0">
                <a:solidFill>
                  <a:srgbClr val="00B0F0"/>
                </a:solidFill>
                <a:latin typeface="Arabic Typesetting" panose="03020402040406030203" pitchFamily="66" charset="-78"/>
                <a:cs typeface="Arabic Typesetting" panose="03020402040406030203" pitchFamily="66" charset="-78"/>
              </a:rPr>
              <a:t>ل</a:t>
            </a:r>
            <a:r>
              <a:rPr lang="ar-IQ" sz="3600" dirty="0" smtClean="0">
                <a:latin typeface="Arabic Typesetting" panose="03020402040406030203" pitchFamily="66" charset="-78"/>
                <a:cs typeface="Arabic Typesetting" panose="03020402040406030203" pitchFamily="66" charset="-78"/>
              </a:rPr>
              <a:t>ا، مثال: في المجتمعات الأوربية القديمة مثلا عند القرن السابع عشر كان من الطبيعي إحراق من يُتَهم بالسحر. في العصور الحديثة يعتبر حرق إنسان وهو على قيد الحياة عمل غير مقبول تماماً مهما كانت التهمة. </a:t>
            </a:r>
          </a:p>
          <a:p>
            <a:pPr marL="0" indent="0" algn="r" rtl="1">
              <a:buNone/>
            </a:pPr>
            <a:endParaRPr lang="ar-IQ" sz="3600" dirty="0" smtClean="0">
              <a:latin typeface="Arabic Typesetting" panose="03020402040406030203" pitchFamily="66" charset="-78"/>
              <a:cs typeface="Arabic Typesetting" panose="03020402040406030203" pitchFamily="66" charset="-78"/>
            </a:endParaRPr>
          </a:p>
          <a:p>
            <a:pPr marL="0" indent="0" algn="r" rtl="1">
              <a:buNone/>
            </a:pPr>
            <a:endParaRPr lang="en-US" dirty="0"/>
          </a:p>
        </p:txBody>
      </p:sp>
    </p:spTree>
    <p:extLst>
      <p:ext uri="{BB962C8B-B14F-4D97-AF65-F5344CB8AC3E}">
        <p14:creationId xmlns:p14="http://schemas.microsoft.com/office/powerpoint/2010/main" val="3059200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r>
              <a:rPr lang="ar-IQ" sz="3600" dirty="0" smtClean="0">
                <a:latin typeface="Arabic Typesetting" panose="03020402040406030203" pitchFamily="66" charset="-78"/>
                <a:cs typeface="Arabic Typesetting" panose="03020402040406030203" pitchFamily="66" charset="-78"/>
              </a:rPr>
              <a:t>ويكمل محمد حديثه بالقول...</a:t>
            </a:r>
          </a:p>
          <a:p>
            <a:pPr marL="0" indent="0" algn="just" rtl="1">
              <a:buNone/>
            </a:pPr>
            <a:r>
              <a:rPr lang="ar-IQ" sz="3600" dirty="0" smtClean="0">
                <a:latin typeface="Arabic Typesetting" panose="03020402040406030203" pitchFamily="66" charset="-78"/>
                <a:cs typeface="Arabic Typesetting" panose="03020402040406030203" pitchFamily="66" charset="-78"/>
              </a:rPr>
              <a:t>كذلك يعتبر الانتحار عملاً غير طبيعي في معظم مجتمعات عالمنا المعاصر، ولكن في الشرق الأقصى تنص التعاليم البوذية على ان الراهب أو حتى الإنسان العادي الذي ينتحر احتجاجا على الظلم يظهر بعمله هذا أقصى درجات القوة العقلية والنفسية. </a:t>
            </a:r>
          </a:p>
          <a:p>
            <a:pPr marL="0" indent="0" algn="just" rtl="1">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292809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1032" y="1356852"/>
            <a:ext cx="9849464" cy="4159046"/>
          </a:xfrm>
        </p:spPr>
        <p:txBody>
          <a:bodyPr>
            <a:normAutofit/>
          </a:bodyPr>
          <a:lstStyle/>
          <a:p>
            <a:pPr marL="0" indent="0" algn="just" rtl="1">
              <a:buNone/>
            </a:pPr>
            <a:r>
              <a:rPr lang="ar-IQ" sz="3600" dirty="0" smtClean="0">
                <a:latin typeface="Arabic Typesetting" panose="03020402040406030203" pitchFamily="66" charset="-78"/>
                <a:cs typeface="Arabic Typesetting" panose="03020402040406030203" pitchFamily="66" charset="-78"/>
              </a:rPr>
              <a:t>يستمر محمد في شرح هذا الموضوع لعلي فيقول:</a:t>
            </a:r>
          </a:p>
          <a:p>
            <a:pPr marL="0" indent="0" algn="just" rtl="1">
              <a:buNone/>
            </a:pPr>
            <a:r>
              <a:rPr lang="ar-IQ" sz="3600" dirty="0" smtClean="0">
                <a:latin typeface="Arabic Typesetting" panose="03020402040406030203" pitchFamily="66" charset="-78"/>
                <a:cs typeface="Arabic Typesetting" panose="03020402040406030203" pitchFamily="66" charset="-78"/>
              </a:rPr>
              <a:t>مختصين آخرين يزيدون من تعقيد الموقف بقولهم: </a:t>
            </a:r>
          </a:p>
          <a:p>
            <a:pPr marL="0" indent="0" algn="ctr" rtl="1">
              <a:buNone/>
            </a:pPr>
            <a:r>
              <a:rPr lang="ar-IQ" sz="3600" u="sng" dirty="0" smtClean="0">
                <a:solidFill>
                  <a:srgbClr val="C00000"/>
                </a:solidFill>
                <a:latin typeface="Arabic Typesetting" panose="03020402040406030203" pitchFamily="66" charset="-78"/>
                <a:cs typeface="Arabic Typesetting" panose="03020402040406030203" pitchFamily="66" charset="-78"/>
              </a:rPr>
              <a:t>ان مصطلح اللاسواء هو بالأساس مصطلح اعتباطي غير موضوعي</a:t>
            </a:r>
            <a:r>
              <a:rPr lang="ar-IQ" sz="3600" dirty="0" smtClean="0">
                <a:latin typeface="Arabic Typesetting" panose="03020402040406030203" pitchFamily="66" charset="-78"/>
                <a:cs typeface="Arabic Typesetting" panose="03020402040406030203" pitchFamily="66" charset="-78"/>
              </a:rPr>
              <a:t>.</a:t>
            </a:r>
          </a:p>
          <a:p>
            <a:pPr marL="0" indent="0" algn="just" rtl="1">
              <a:buNone/>
            </a:pPr>
            <a:r>
              <a:rPr lang="ar-IQ" sz="3600" u="sng" dirty="0" smtClean="0">
                <a:solidFill>
                  <a:srgbClr val="00B0F0"/>
                </a:solidFill>
                <a:latin typeface="Arabic Typesetting" panose="03020402040406030203" pitchFamily="66" charset="-78"/>
                <a:cs typeface="Arabic Typesetting" panose="03020402040406030203" pitchFamily="66" charset="-78"/>
              </a:rPr>
              <a:t>فلا يوجد هناك سلوك يمكن اعتباره طبيعي بشكل كامل ودائمي.</a:t>
            </a:r>
          </a:p>
          <a:p>
            <a:pPr marL="0" indent="0" algn="just" rtl="1">
              <a:buNone/>
            </a:pPr>
            <a:r>
              <a:rPr lang="ar-IQ" sz="3600" dirty="0" smtClean="0">
                <a:latin typeface="Arabic Typesetting" panose="03020402040406030203" pitchFamily="66" charset="-78"/>
                <a:cs typeface="Arabic Typesetting" panose="03020402040406030203" pitchFamily="66" charset="-78"/>
              </a:rPr>
              <a:t>وبنفس المنطق </a:t>
            </a:r>
            <a:r>
              <a:rPr lang="ar-IQ" sz="3600" u="sng" dirty="0" smtClean="0">
                <a:solidFill>
                  <a:srgbClr val="00B0F0"/>
                </a:solidFill>
                <a:latin typeface="Arabic Typesetting" panose="03020402040406030203" pitchFamily="66" charset="-78"/>
                <a:cs typeface="Arabic Typesetting" panose="03020402040406030203" pitchFamily="66" charset="-78"/>
              </a:rPr>
              <a:t>لا يوجد هناك سلوك لا سوي بشكل كامل ودائمي.</a:t>
            </a:r>
            <a:r>
              <a:rPr lang="ar-IQ" sz="3600" dirty="0" smtClean="0">
                <a:latin typeface="Arabic Typesetting" panose="03020402040406030203" pitchFamily="66" charset="-78"/>
                <a:cs typeface="Arabic Typesetting" panose="03020402040406030203" pitchFamily="66" charset="-78"/>
              </a:rPr>
              <a:t> </a:t>
            </a:r>
          </a:p>
          <a:p>
            <a:pPr marL="0" indent="0" algn="r" rtl="1">
              <a:buNone/>
            </a:pPr>
            <a:endParaRPr lang="en-US" dirty="0"/>
          </a:p>
        </p:txBody>
      </p:sp>
    </p:spTree>
    <p:extLst>
      <p:ext uri="{BB962C8B-B14F-4D97-AF65-F5344CB8AC3E}">
        <p14:creationId xmlns:p14="http://schemas.microsoft.com/office/powerpoint/2010/main" val="2446816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sz="3600" dirty="0">
                <a:latin typeface="Arabic Typesetting" panose="03020402040406030203" pitchFamily="66" charset="-78"/>
                <a:cs typeface="Arabic Typesetting" panose="03020402040406030203" pitchFamily="66" charset="-78"/>
              </a:rPr>
              <a:t>في الحقيقة فانه </a:t>
            </a:r>
            <a:endParaRPr lang="ar-IQ" sz="3600" dirty="0" smtClean="0">
              <a:latin typeface="Arabic Typesetting" panose="03020402040406030203" pitchFamily="66" charset="-78"/>
              <a:cs typeface="Arabic Typesetting" panose="03020402040406030203" pitchFamily="66" charset="-78"/>
            </a:endParaRPr>
          </a:p>
          <a:p>
            <a:pPr marL="0" indent="0" algn="ctr" rtl="1">
              <a:buNone/>
            </a:pPr>
            <a:r>
              <a:rPr lang="ar-IQ" sz="3600" u="sng" dirty="0" smtClean="0">
                <a:solidFill>
                  <a:srgbClr val="C00000"/>
                </a:solidFill>
                <a:latin typeface="Arabic Typesetting" panose="03020402040406030203" pitchFamily="66" charset="-78"/>
                <a:cs typeface="Arabic Typesetting" panose="03020402040406030203" pitchFamily="66" charset="-78"/>
              </a:rPr>
              <a:t>لا توجد هناك حدود فاصلة بين العمليات النفسية </a:t>
            </a:r>
            <a:r>
              <a:rPr lang="ar-IQ" sz="3600" u="sng" dirty="0">
                <a:solidFill>
                  <a:srgbClr val="C00000"/>
                </a:solidFill>
                <a:latin typeface="Arabic Typesetting" panose="03020402040406030203" pitchFamily="66" charset="-78"/>
                <a:cs typeface="Arabic Typesetting" panose="03020402040406030203" pitchFamily="66" charset="-78"/>
              </a:rPr>
              <a:t>السوية والسلوك الناتج عنها</a:t>
            </a:r>
            <a:r>
              <a:rPr lang="ar-IQ" sz="3600" dirty="0">
                <a:latin typeface="Arabic Typesetting" panose="03020402040406030203" pitchFamily="66" charset="-78"/>
                <a:cs typeface="Arabic Typesetting" panose="03020402040406030203" pitchFamily="66" charset="-78"/>
              </a:rPr>
              <a:t> </a:t>
            </a:r>
            <a:endParaRPr lang="ar-IQ" sz="3600" dirty="0" smtClean="0">
              <a:latin typeface="Arabic Typesetting" panose="03020402040406030203" pitchFamily="66" charset="-78"/>
              <a:cs typeface="Arabic Typesetting" panose="03020402040406030203" pitchFamily="66" charset="-78"/>
            </a:endParaRPr>
          </a:p>
          <a:p>
            <a:pPr marL="0" indent="0" algn="ctr" rtl="1">
              <a:buNone/>
            </a:pPr>
            <a:r>
              <a:rPr lang="ar-IQ" sz="3600" u="sng" dirty="0" smtClean="0">
                <a:solidFill>
                  <a:srgbClr val="C00000"/>
                </a:solidFill>
                <a:latin typeface="Arabic Typesetting" panose="03020402040406030203" pitchFamily="66" charset="-78"/>
                <a:cs typeface="Arabic Typesetting" panose="03020402040406030203" pitchFamily="66" charset="-78"/>
              </a:rPr>
              <a:t>وبين </a:t>
            </a:r>
            <a:r>
              <a:rPr lang="ar-IQ" sz="3600" u="sng" dirty="0">
                <a:solidFill>
                  <a:srgbClr val="C00000"/>
                </a:solidFill>
                <a:latin typeface="Arabic Typesetting" panose="03020402040406030203" pitchFamily="66" charset="-78"/>
                <a:cs typeface="Arabic Typesetting" panose="03020402040406030203" pitchFamily="66" charset="-78"/>
              </a:rPr>
              <a:t>العمليات النفسية اللاسوية والسلوك الناتج عنها</a:t>
            </a:r>
            <a:r>
              <a:rPr lang="ar-IQ" sz="3600" dirty="0" smtClean="0">
                <a:latin typeface="Arabic Typesetting" panose="03020402040406030203" pitchFamily="66" charset="-78"/>
                <a:cs typeface="Arabic Typesetting" panose="03020402040406030203" pitchFamily="66" charset="-78"/>
              </a:rPr>
              <a:t>. </a:t>
            </a:r>
            <a:endParaRPr lang="ar-IQ" sz="3600" dirty="0">
              <a:latin typeface="Arabic Typesetting" panose="03020402040406030203" pitchFamily="66" charset="-78"/>
              <a:cs typeface="Arabic Typesetting" panose="03020402040406030203" pitchFamily="66" charset="-78"/>
            </a:endParaRPr>
          </a:p>
          <a:p>
            <a:pPr marL="0" indent="0" algn="just" rtl="1">
              <a:buNone/>
            </a:pPr>
            <a:r>
              <a:rPr lang="ar-IQ" sz="3600" dirty="0">
                <a:latin typeface="Arabic Typesetting" panose="03020402040406030203" pitchFamily="66" charset="-78"/>
                <a:cs typeface="Arabic Typesetting" panose="03020402040406030203" pitchFamily="66" charset="-78"/>
              </a:rPr>
              <a:t>جميعنا قد تملكته أحاسيس الكآبة ولو لفترة من حياته أو لبعض الوقت. كما اننا جميعا قد انتابتنا مشاعر القلق أحيانا، كما اننا في كثير من الأحيان قد نقوم بسلوكيات نستغربها نحن أنفسنا لاحقا. </a:t>
            </a:r>
          </a:p>
          <a:p>
            <a:pPr marL="0" indent="0" algn="r" rtl="1">
              <a:buNone/>
            </a:pPr>
            <a:endParaRPr lang="en-US" dirty="0"/>
          </a:p>
        </p:txBody>
      </p:sp>
    </p:spTree>
    <p:extLst>
      <p:ext uri="{BB962C8B-B14F-4D97-AF65-F5344CB8AC3E}">
        <p14:creationId xmlns:p14="http://schemas.microsoft.com/office/powerpoint/2010/main" val="216506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5058" y="1014464"/>
            <a:ext cx="9613490" cy="4811149"/>
          </a:xfrm>
        </p:spPr>
        <p:txBody>
          <a:bodyPr>
            <a:normAutofit/>
          </a:bodyPr>
          <a:lstStyle/>
          <a:p>
            <a:pPr marL="0" indent="0" algn="just" rtl="1">
              <a:buNone/>
            </a:pPr>
            <a:r>
              <a:rPr lang="ar-IQ" sz="3600" dirty="0" smtClean="0">
                <a:latin typeface="Arabic Typesetting" panose="03020402040406030203" pitchFamily="66" charset="-78"/>
                <a:cs typeface="Arabic Typesetting" panose="03020402040406030203" pitchFamily="66" charset="-78"/>
              </a:rPr>
              <a:t>علي: طيب... كيف نحدد السلوك السوي، أو الطبيعي، أو الماعرف شنو؟</a:t>
            </a:r>
          </a:p>
          <a:p>
            <a:pPr marL="0" indent="0" algn="just" rtl="1">
              <a:buNone/>
            </a:pPr>
            <a:r>
              <a:rPr lang="ar-IQ" sz="3600" dirty="0" smtClean="0">
                <a:latin typeface="Arabic Typesetting" panose="03020402040406030203" pitchFamily="66" charset="-78"/>
                <a:cs typeface="Arabic Typesetting" panose="03020402040406030203" pitchFamily="66" charset="-78"/>
              </a:rPr>
              <a:t>محمد: اقترح بعض العلماء اعتبار </a:t>
            </a:r>
            <a:r>
              <a:rPr lang="ar-IQ" sz="3600" b="1" dirty="0" smtClean="0">
                <a:solidFill>
                  <a:srgbClr val="FF0000"/>
                </a:solidFill>
                <a:latin typeface="Arabic Typesetting" panose="03020402040406030203" pitchFamily="66" charset="-78"/>
                <a:cs typeface="Arabic Typesetting" panose="03020402040406030203" pitchFamily="66" charset="-78"/>
              </a:rPr>
              <a:t>التكيف </a:t>
            </a:r>
            <a:r>
              <a:rPr lang="en-US" sz="3600" b="1" dirty="0" smtClean="0">
                <a:solidFill>
                  <a:srgbClr val="FF0000"/>
                </a:solidFill>
                <a:latin typeface="Arabic Typesetting" panose="03020402040406030203" pitchFamily="66" charset="-78"/>
                <a:cs typeface="Arabic Typesetting" panose="03020402040406030203" pitchFamily="66" charset="-78"/>
              </a:rPr>
              <a:t>adjustment  </a:t>
            </a:r>
            <a:r>
              <a:rPr lang="ar-IQ" sz="3600" b="1" dirty="0" smtClean="0">
                <a:solidFill>
                  <a:srgbClr val="FF0000"/>
                </a:solidFill>
                <a:latin typeface="Arabic Typesetting" panose="03020402040406030203" pitchFamily="66" charset="-78"/>
                <a:cs typeface="Arabic Typesetting" panose="03020402040406030203" pitchFamily="66" charset="-78"/>
              </a:rPr>
              <a:t> </a:t>
            </a:r>
            <a:r>
              <a:rPr lang="ar-IQ" sz="3600" dirty="0" smtClean="0">
                <a:latin typeface="Arabic Typesetting" panose="03020402040406030203" pitchFamily="66" charset="-78"/>
                <a:cs typeface="Arabic Typesetting" panose="03020402040406030203" pitchFamily="66" charset="-78"/>
              </a:rPr>
              <a:t>كمعيار في هذا المجال. </a:t>
            </a:r>
          </a:p>
          <a:p>
            <a:pPr marL="0" indent="0" algn="just" rtl="1">
              <a:buNone/>
            </a:pPr>
            <a:r>
              <a:rPr lang="ar-IQ" sz="3600" dirty="0" smtClean="0">
                <a:latin typeface="Arabic Typesetting" panose="03020402040406030203" pitchFamily="66" charset="-78"/>
                <a:cs typeface="Arabic Typesetting" panose="03020402040406030203" pitchFamily="66" charset="-78"/>
              </a:rPr>
              <a:t>على هذا الأساس أصبحت</a:t>
            </a:r>
          </a:p>
          <a:p>
            <a:pPr marL="0" indent="0" algn="just" rtl="1">
              <a:buNone/>
            </a:pPr>
            <a:r>
              <a:rPr lang="ar-IQ" sz="3600" u="sng" dirty="0" smtClean="0">
                <a:solidFill>
                  <a:srgbClr val="00B050"/>
                </a:solidFill>
                <a:latin typeface="Arabic Typesetting" panose="03020402040406030203" pitchFamily="66" charset="-78"/>
                <a:cs typeface="Arabic Typesetting" panose="03020402040406030203" pitchFamily="66" charset="-78"/>
              </a:rPr>
              <a:t>الشخصية السوية هي تلك التي تمتلك سمات تساعد صاحبها على التكيف مع بيئته ومع الآخرين</a:t>
            </a:r>
            <a:r>
              <a:rPr lang="ar-IQ" sz="3600" dirty="0" smtClean="0">
                <a:solidFill>
                  <a:srgbClr val="00B050"/>
                </a:solidFill>
                <a:latin typeface="Arabic Typesetting" panose="03020402040406030203" pitchFamily="66" charset="-78"/>
                <a:cs typeface="Arabic Typesetting" panose="03020402040406030203" pitchFamily="66" charset="-78"/>
              </a:rPr>
              <a:t>. </a:t>
            </a:r>
          </a:p>
          <a:p>
            <a:pPr marL="0" indent="0" algn="just" rtl="1">
              <a:buNone/>
            </a:pPr>
            <a:r>
              <a:rPr lang="ar-IQ" sz="3600" dirty="0" smtClean="0">
                <a:latin typeface="Arabic Typesetting" panose="03020402040406030203" pitchFamily="66" charset="-78"/>
                <a:cs typeface="Arabic Typesetting" panose="03020402040406030203" pitchFamily="66" charset="-78"/>
              </a:rPr>
              <a:t>بكلمة أخرى </a:t>
            </a:r>
            <a:r>
              <a:rPr lang="ar-IQ" sz="3600" u="sng" dirty="0" smtClean="0">
                <a:solidFill>
                  <a:srgbClr val="00B0F0"/>
                </a:solidFill>
                <a:latin typeface="Arabic Typesetting" panose="03020402040406030203" pitchFamily="66" charset="-78"/>
                <a:cs typeface="Arabic Typesetting" panose="03020402040406030203" pitchFamily="66" charset="-78"/>
              </a:rPr>
              <a:t>القبول بالواقع المادي والاجتماعي للعالم الذي نعيشه</a:t>
            </a:r>
            <a:r>
              <a:rPr lang="ar-IQ" sz="3600" dirty="0" smtClean="0">
                <a:latin typeface="Arabic Typesetting" panose="03020402040406030203" pitchFamily="66" charset="-78"/>
                <a:cs typeface="Arabic Typesetting" panose="03020402040406030203" pitchFamily="66" charset="-78"/>
              </a:rPr>
              <a:t>. </a:t>
            </a:r>
          </a:p>
          <a:p>
            <a:pPr marL="0" indent="0" algn="just" rtl="1">
              <a:buNone/>
            </a:pPr>
            <a:r>
              <a:rPr lang="ar-IQ" sz="3600" dirty="0" smtClean="0">
                <a:latin typeface="Arabic Typesetting" panose="03020402040406030203" pitchFamily="66" charset="-78"/>
                <a:cs typeface="Arabic Typesetting" panose="03020402040406030203" pitchFamily="66" charset="-78"/>
              </a:rPr>
              <a:t>وهكذا أصبحت كلمة "</a:t>
            </a:r>
            <a:r>
              <a:rPr lang="ar-IQ" sz="3600" dirty="0" smtClean="0">
                <a:solidFill>
                  <a:srgbClr val="C00000"/>
                </a:solidFill>
                <a:latin typeface="Arabic Typesetting" panose="03020402040406030203" pitchFamily="66" charset="-78"/>
                <a:cs typeface="Arabic Typesetting" panose="03020402040406030203" pitchFamily="66" charset="-78"/>
              </a:rPr>
              <a:t>طبيعي</a:t>
            </a:r>
            <a:r>
              <a:rPr lang="ar-IQ" sz="3600" dirty="0" smtClean="0">
                <a:latin typeface="Arabic Typesetting" panose="03020402040406030203" pitchFamily="66" charset="-78"/>
                <a:cs typeface="Arabic Typesetting" panose="03020402040406030203" pitchFamily="66" charset="-78"/>
              </a:rPr>
              <a:t>" مساوية أو مطابقة لكلمة "</a:t>
            </a:r>
            <a:r>
              <a:rPr lang="ar-IQ" sz="3600" dirty="0" smtClean="0">
                <a:solidFill>
                  <a:srgbClr val="C00000"/>
                </a:solidFill>
                <a:latin typeface="Arabic Typesetting" panose="03020402040406030203" pitchFamily="66" charset="-78"/>
                <a:cs typeface="Arabic Typesetting" panose="03020402040406030203" pitchFamily="66" charset="-78"/>
              </a:rPr>
              <a:t>متكيف</a:t>
            </a:r>
            <a:r>
              <a:rPr lang="ar-IQ" sz="3600" dirty="0" smtClean="0">
                <a:latin typeface="Arabic Typesetting" panose="03020402040406030203" pitchFamily="66" charset="-78"/>
                <a:cs typeface="Arabic Typesetting" panose="03020402040406030203" pitchFamily="66" charset="-78"/>
              </a:rPr>
              <a:t>"، </a:t>
            </a:r>
          </a:p>
          <a:p>
            <a:pPr marL="0" indent="0" algn="just" rtl="1">
              <a:buNone/>
            </a:pPr>
            <a:r>
              <a:rPr lang="ar-IQ" sz="3600" dirty="0" smtClean="0">
                <a:latin typeface="Arabic Typesetting" panose="03020402040406030203" pitchFamily="66" charset="-78"/>
                <a:cs typeface="Arabic Typesetting" panose="03020402040406030203" pitchFamily="66" charset="-78"/>
              </a:rPr>
              <a:t>وكلمة "</a:t>
            </a:r>
            <a:r>
              <a:rPr lang="ar-IQ" sz="3600" dirty="0" smtClean="0">
                <a:solidFill>
                  <a:srgbClr val="C00000"/>
                </a:solidFill>
                <a:latin typeface="Arabic Typesetting" panose="03020402040406030203" pitchFamily="66" charset="-78"/>
                <a:cs typeface="Arabic Typesetting" panose="03020402040406030203" pitchFamily="66" charset="-78"/>
              </a:rPr>
              <a:t>غير طبيعي</a:t>
            </a:r>
            <a:r>
              <a:rPr lang="ar-IQ" sz="3600" dirty="0" smtClean="0">
                <a:latin typeface="Arabic Typesetting" panose="03020402040406030203" pitchFamily="66" charset="-78"/>
                <a:cs typeface="Arabic Typesetting" panose="03020402040406030203" pitchFamily="66" charset="-78"/>
              </a:rPr>
              <a:t>" مساوية أو مطابقة لكلمة "</a:t>
            </a:r>
            <a:r>
              <a:rPr lang="ar-IQ" sz="3600" dirty="0" smtClean="0">
                <a:solidFill>
                  <a:srgbClr val="C00000"/>
                </a:solidFill>
                <a:latin typeface="Arabic Typesetting" panose="03020402040406030203" pitchFamily="66" charset="-78"/>
                <a:cs typeface="Arabic Typesetting" panose="03020402040406030203" pitchFamily="66" charset="-78"/>
              </a:rPr>
              <a:t>سئ التكيف</a:t>
            </a:r>
            <a:r>
              <a:rPr lang="ar-IQ" sz="3600" dirty="0" smtClean="0">
                <a:latin typeface="Arabic Typesetting" panose="03020402040406030203" pitchFamily="66" charset="-78"/>
                <a:cs typeface="Arabic Typesetting" panose="03020402040406030203" pitchFamily="66" charset="-78"/>
              </a:rPr>
              <a:t>". </a:t>
            </a:r>
          </a:p>
          <a:p>
            <a:pPr marL="0" indent="0" algn="r" rtl="1">
              <a:buNone/>
            </a:pPr>
            <a:endParaRPr lang="en-US" dirty="0"/>
          </a:p>
        </p:txBody>
      </p:sp>
    </p:spTree>
    <p:extLst>
      <p:ext uri="{BB962C8B-B14F-4D97-AF65-F5344CB8AC3E}">
        <p14:creationId xmlns:p14="http://schemas.microsoft.com/office/powerpoint/2010/main" val="3500515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rtl="1">
              <a:buNone/>
            </a:pPr>
            <a:r>
              <a:rPr lang="ar-IQ" sz="3600" dirty="0" smtClean="0">
                <a:latin typeface="Arabic Typesetting" panose="03020402040406030203" pitchFamily="66" charset="-78"/>
                <a:cs typeface="Arabic Typesetting" panose="03020402040406030203" pitchFamily="66" charset="-78"/>
              </a:rPr>
              <a:t>علي: يعني خلصت القضية وانحلت السالفة؟</a:t>
            </a:r>
          </a:p>
          <a:p>
            <a:pPr marL="0" indent="0" algn="r" rtl="1">
              <a:buNone/>
            </a:pPr>
            <a:r>
              <a:rPr lang="ar-IQ" sz="3600" dirty="0" smtClean="0">
                <a:latin typeface="Arabic Typesetting" panose="03020402040406030203" pitchFamily="66" charset="-78"/>
                <a:cs typeface="Arabic Typesetting" panose="03020402040406030203" pitchFamily="66" charset="-78"/>
              </a:rPr>
              <a:t>محمد: لا</a:t>
            </a:r>
          </a:p>
          <a:p>
            <a:pPr marL="0" indent="0" algn="r" rtl="1">
              <a:buNone/>
            </a:pPr>
            <a:r>
              <a:rPr lang="ar-IQ" sz="3600" dirty="0" smtClean="0">
                <a:latin typeface="Arabic Typesetting" panose="03020402040406030203" pitchFamily="66" charset="-78"/>
                <a:cs typeface="Arabic Typesetting" panose="03020402040406030203" pitchFamily="66" charset="-78"/>
              </a:rPr>
              <a:t>علي: شلون؟</a:t>
            </a:r>
          </a:p>
          <a:p>
            <a:pPr marL="0" indent="0" algn="r" rtl="1">
              <a:buNone/>
            </a:pPr>
            <a:r>
              <a:rPr lang="ar-IQ" sz="3600" dirty="0">
                <a:latin typeface="Arabic Typesetting" panose="03020402040406030203" pitchFamily="66" charset="-78"/>
                <a:cs typeface="Arabic Typesetting" panose="03020402040406030203" pitchFamily="66" charset="-78"/>
              </a:rPr>
              <a:t>محمد:  إعتماد (التكيف) كمعيار للشخصية السوية وغير السوية بقي </a:t>
            </a:r>
            <a:r>
              <a:rPr lang="ar-IQ" sz="3600" dirty="0" smtClean="0">
                <a:latin typeface="Arabic Typesetting" panose="03020402040406030203" pitchFamily="66" charset="-78"/>
                <a:cs typeface="Arabic Typesetting" panose="03020402040406030203" pitchFamily="66" charset="-78"/>
              </a:rPr>
              <a:t>صامداً </a:t>
            </a:r>
            <a:r>
              <a:rPr lang="ar-IQ" sz="3600" dirty="0">
                <a:latin typeface="Arabic Typesetting" panose="03020402040406030203" pitchFamily="66" charset="-78"/>
                <a:cs typeface="Arabic Typesetting" panose="03020402040406030203" pitchFamily="66" charset="-78"/>
              </a:rPr>
              <a:t>ولكن لفترة من الزمن.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6147711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130</TotalTime>
  <Words>910</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Arabic Typesetting</vt:lpstr>
      <vt:lpstr>Arial</vt:lpstr>
      <vt:lpstr>Century Gothic</vt:lpstr>
      <vt:lpstr>Wingdings 3</vt:lpstr>
      <vt:lpstr>Wisp</vt:lpstr>
      <vt:lpstr>الصحــــة النفسيـــــة تحديد مصطلح السوي وغير السوي (السواء واللاسواء)</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 DR.Ahmed Saker 2o1O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Rifaat Jasseem</dc:creator>
  <cp:lastModifiedBy>Rifaat Jasseem</cp:lastModifiedBy>
  <cp:revision>14</cp:revision>
  <dcterms:created xsi:type="dcterms:W3CDTF">2021-06-07T08:04:20Z</dcterms:created>
  <dcterms:modified xsi:type="dcterms:W3CDTF">2021-06-13T08:29:33Z</dcterms:modified>
</cp:coreProperties>
</file>